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8" r:id="rId2"/>
    <p:sldId id="340" r:id="rId3"/>
    <p:sldId id="343" r:id="rId4"/>
    <p:sldId id="345" r:id="rId5"/>
    <p:sldId id="346" r:id="rId6"/>
    <p:sldId id="347" r:id="rId7"/>
    <p:sldId id="348" r:id="rId8"/>
    <p:sldId id="349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60" r:id="rId18"/>
    <p:sldId id="361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00"/>
    <a:srgbClr val="6600CC"/>
    <a:srgbClr val="CC3300"/>
    <a:srgbClr val="990099"/>
    <a:srgbClr val="0033CC"/>
    <a:srgbClr val="FF0066"/>
    <a:srgbClr val="006600"/>
    <a:srgbClr val="008000"/>
    <a:srgbClr val="00FF00"/>
    <a:srgbClr val="FFFFFF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2" autoAdjust="0"/>
    <p:restoredTop sz="96087" autoAdjust="0"/>
  </p:normalViewPr>
  <p:slideViewPr>
    <p:cSldViewPr>
      <p:cViewPr varScale="1">
        <p:scale>
          <a:sx n="107" d="100"/>
          <a:sy n="107" d="100"/>
        </p:scale>
        <p:origin x="-7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srgbClr val="006600"/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воспитанников  </a:t>
            </a:r>
            <a:br>
              <a:rPr lang="ru-RU" sz="1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МБДОУ ДС №52 «Ласточка»</a:t>
            </a:r>
          </a:p>
        </c:rich>
      </c:tx>
      <c:layout/>
    </c:title>
    <c:view3D>
      <c:rotX val="20"/>
      <c:perspective val="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D9D9D9"/>
        </a:solidFill>
        <a:ln>
          <a:noFill/>
        </a:ln>
      </c:spPr>
    </c:backWall>
    <c:plotArea>
      <c:layout>
        <c:manualLayout>
          <c:layoutTarget val="inner"/>
          <c:xMode val="edge"/>
          <c:yMode val="edge"/>
          <c:x val="8.9819271637453527E-2"/>
          <c:y val="0.13651525168851036"/>
          <c:w val="0.76656148993966566"/>
          <c:h val="0.81820933639274562"/>
        </c:manualLayout>
      </c:layout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E8637"/>
            </a:solidFill>
            <a:ln>
              <a:noFill/>
            </a:ln>
          </c:spPr>
          <c:explosion val="27"/>
          <c:dPt>
            <c:idx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03C-4AA7-9661-979B5190A288}"/>
              </c:ext>
            </c:extLst>
          </c:dPt>
          <c:dPt>
            <c:idx val="1"/>
            <c:spPr>
              <a:solidFill>
                <a:srgbClr val="0070C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03C-4AA7-9661-979B5190A288}"/>
              </c:ext>
            </c:extLst>
          </c:dPt>
          <c:dPt>
            <c:idx val="2"/>
            <c:spPr>
              <a:solidFill>
                <a:srgbClr val="B32C16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03C-4AA7-9661-979B5190A288}"/>
              </c:ext>
            </c:extLst>
          </c:dPt>
          <c:dPt>
            <c:idx val="3"/>
            <c:spPr>
              <a:solidFill>
                <a:srgbClr val="FFFF0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03C-4AA7-9661-979B5190A28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187</a:t>
                    </a:r>
                  </a:p>
                </c:rich>
              </c:tx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03C-4AA7-9661-979B5190A288}"/>
                </c:ext>
              </c:extLst>
            </c:dLbl>
            <c:dLbl>
              <c:idx val="1"/>
              <c:layout>
                <c:manualLayout>
                  <c:x val="2.037125465635721E-2"/>
                  <c:y val="-2.297346348798924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47</a:t>
                    </a:r>
                  </a:p>
                </c:rich>
              </c:tx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3C-4AA7-9661-979B5190A28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1</a:t>
                    </a:r>
                  </a:p>
                </c:rich>
              </c:tx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3C-4AA7-9661-979B5190A288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8</a:t>
                    </a:r>
                  </a:p>
                </c:rich>
              </c:tx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3C-4AA7-9661-979B5190A2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6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dLblPos val="bestFit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categories</c:f>
              <c:strCache>
                <c:ptCount val="4"/>
                <c:pt idx="0">
                  <c:v>здоровых детей</c:v>
                </c:pt>
                <c:pt idx="1">
                  <c:v>детей с ОВЗ</c:v>
                </c:pt>
                <c:pt idx="2">
                  <c:v>детей - инвалидов</c:v>
                </c:pt>
                <c:pt idx="3">
                  <c:v>детей - инвалидов и  дети ОВЗ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267</c:v>
                </c:pt>
                <c:pt idx="1">
                  <c:v>28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03C-4AA7-9661-979B5190A288}"/>
            </c:ext>
          </c:extLst>
        </c:ser>
      </c:pie3DChart>
      <c:spPr>
        <a:noFill/>
        <a:ln>
          <a:noFill/>
        </a:ln>
        <a:scene3d>
          <a:camera prst="orthographicFront"/>
          <a:lightRig rig="threePt" dir="t"/>
        </a:scene3d>
        <a:sp3d>
          <a:bevelT w="6350"/>
        </a:sp3d>
      </c:spPr>
    </c:plotArea>
    <c:legend>
      <c:legendPos val="b"/>
      <c:layout/>
      <c:spPr>
        <a:noFill/>
        <a:ln>
          <a:noFill/>
        </a:ln>
      </c:spPr>
      <c:txPr>
        <a:bodyPr/>
        <a:lstStyle/>
        <a:p>
          <a:pPr>
            <a:defRPr lang="en-US" sz="12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0"/>
    </c:view3D>
    <c:sideWall>
      <c:spPr>
        <a:solidFill>
          <a:srgbClr val="FFFFFF"/>
        </a:solidFill>
        <a:ln>
          <a:noFill/>
        </a:ln>
      </c:spPr>
    </c:sideWall>
    <c:backWall>
      <c:spPr>
        <a:solidFill>
          <a:srgbClr val="FFFFFF"/>
        </a:solidFill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2.8957489211713931E-2"/>
          <c:w val="0.97341200961473051"/>
          <c:h val="0.70871380571202658"/>
        </c:manualLayout>
      </c:layout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E8637"/>
            </a:solidFill>
            <a:ln>
              <a:noFill/>
            </a:ln>
          </c:spPr>
          <c:explosion val="25"/>
          <c:dPt>
            <c:idx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0CD8-4321-A8C9-0B76B9C65A98}"/>
              </c:ext>
            </c:extLst>
          </c:dPt>
          <c:dPt>
            <c:idx val="1"/>
            <c:spPr>
              <a:solidFill>
                <a:srgbClr val="0070C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D8-4321-A8C9-0B76B9C65A9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pPr algn="ctr">
                      <a:defRPr lang="ru-RU" sz="1600" b="1" i="0" u="none" strike="noStrike" kern="1200" baseline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73</a:t>
                    </a:r>
                  </a:p>
                </c:rich>
              </c:tx>
              <c:spPr/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CD8-4321-A8C9-0B76B9C65A98}"/>
                </c:ext>
              </c:extLst>
            </c:dLbl>
            <c:dLbl>
              <c:idx val="1"/>
              <c:layout>
                <c:manualLayout>
                  <c:x val="-9.9629598892946258E-2"/>
                  <c:y val="3.0461260994169414E-2"/>
                </c:manualLayout>
              </c:layout>
              <c:tx>
                <c:rich>
                  <a:bodyPr/>
                  <a:lstStyle/>
                  <a:p>
                    <a:pPr algn="ctr">
                      <a:defRPr lang="ru-RU" sz="1600" b="1" i="0" u="none" strike="noStrike" kern="1200" baseline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7</a:t>
                    </a:r>
                  </a:p>
                </c:rich>
              </c:tx>
              <c:spPr/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D8-4321-A8C9-0B76B9C65A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ru-RU"/>
              </a:p>
            </c:txPr>
            <c:dLblPos val="bestFit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categories</c:f>
              <c:strCache>
                <c:ptCount val="2"/>
                <c:pt idx="0">
                  <c:v>Всего обучающихся</c:v>
                </c:pt>
                <c:pt idx="1">
                  <c:v>оказано психолого-педагогическое сопровождение 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240</c:v>
                </c:pt>
                <c:pt idx="1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CD8-4321-A8C9-0B76B9C65A98}"/>
            </c:ext>
          </c:extLst>
        </c:ser>
      </c:pie3DChart>
    </c:plotArea>
    <c:legend>
      <c:legendPos val="b"/>
      <c:layout>
        <c:manualLayout>
          <c:xMode val="edge"/>
          <c:yMode val="edge"/>
          <c:x val="0.19436537997742068"/>
          <c:y val="0.73824357521235751"/>
          <c:w val="0.76416800943569563"/>
          <c:h val="0.23585125674061311"/>
        </c:manualLayout>
      </c:layout>
      <c:spPr>
        <a:noFill/>
        <a:ln>
          <a:noFill/>
        </a:ln>
      </c:spPr>
      <c:txPr>
        <a:bodyPr/>
        <a:lstStyle/>
        <a:p>
          <a:pPr>
            <a:defRPr lang="en-US" sz="1200" b="1">
              <a:solidFill>
                <a:srgbClr val="0066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01546A-C8DC-4EBB-B129-3798D1845989}" type="doc">
      <dgm:prSet loTypeId="urn:microsoft.com/office/officeart/2005/8/layout/list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E4F2136E-A1EE-4FED-A904-437CA12DFC99}">
      <dgm:prSet phldrT="[Текст]" custT="1"/>
      <dgm:spPr/>
      <dgm:t>
        <a:bodyPr/>
        <a:lstStyle/>
        <a:p>
          <a:r>
            <a:rPr lang="ru-RU" sz="1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содействие ребенку-инвалиду при входе в ДОУ и выходе из него</a:t>
          </a:r>
        </a:p>
      </dgm:t>
    </dgm:pt>
    <dgm:pt modelId="{975353E2-E65D-473F-8D03-06783626DF5D}" type="parTrans" cxnId="{E50991DC-BD4B-4687-8ADD-5431FB8F817C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9B28F9CC-9D7B-4ED7-8ADE-5833AAB79FBC}" type="sibTrans" cxnId="{E50991DC-BD4B-4687-8ADD-5431FB8F817C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2F81F57C-FD79-427C-B76F-742188DC64B3}">
      <dgm:prSet phldrT="[Текст]" custT="1"/>
      <dgm:spPr/>
      <dgm:t>
        <a:bodyPr/>
        <a:lstStyle/>
        <a:p>
          <a:r>
            <a:rPr lang="ru-RU" sz="1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архитектурной доступности, специальное реабилитационное оборудование</a:t>
          </a:r>
        </a:p>
      </dgm:t>
    </dgm:pt>
    <dgm:pt modelId="{A23A07C6-0917-4BC3-9D98-0D58A9A137B7}" type="parTrans" cxnId="{5C19BFE1-DDE5-4481-B053-D1D572D33307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E42BE353-25C4-4D62-A501-F6E85D0ADEFA}" type="sibTrans" cxnId="{5C19BFE1-DDE5-4481-B053-D1D572D33307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8522FDB6-7557-496C-A7F5-4C225549BDEF}">
      <dgm:prSet phldrT="[Текст]" custT="1"/>
      <dgm:spPr/>
      <dgm:t>
        <a:bodyPr/>
        <a:lstStyle/>
        <a:p>
          <a:r>
            <a:rPr lang="ru-RU" sz="18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адаптация официального сайта ДОУ для лиц с нарушениями зрения (версия для слабовидящих)</a:t>
          </a:r>
        </a:p>
      </dgm:t>
    </dgm:pt>
    <dgm:pt modelId="{00836C91-3052-4287-9DEC-07FA533120FB}" type="parTrans" cxnId="{7CE298CE-DD45-4F59-9DE0-4674581D61C8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407C80A1-85AC-4B51-8BA7-59D4A257378E}" type="sibTrans" cxnId="{7CE298CE-DD45-4F59-9DE0-4674581D61C8}">
      <dgm:prSet/>
      <dgm:spPr/>
      <dgm:t>
        <a:bodyPr/>
        <a:lstStyle/>
        <a:p>
          <a:endParaRPr lang="ru-RU" sz="2000" b="1">
            <a:solidFill>
              <a:srgbClr val="006600"/>
            </a:solidFill>
            <a:latin typeface="Arial" pitchFamily="34" charset="0"/>
            <a:cs typeface="Arial" pitchFamily="34" charset="0"/>
          </a:endParaRPr>
        </a:p>
      </dgm:t>
    </dgm:pt>
    <dgm:pt modelId="{944035AB-D656-4778-9ECC-4A798842DA4D}" type="pres">
      <dgm:prSet presAssocID="{0D01546A-C8DC-4EBB-B129-3798D184598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5602C7-F710-43A3-922A-0A2EB8877015}" type="pres">
      <dgm:prSet presAssocID="{E4F2136E-A1EE-4FED-A904-437CA12DFC99}" presName="parentLin" presStyleCnt="0"/>
      <dgm:spPr/>
    </dgm:pt>
    <dgm:pt modelId="{AEC358A2-6836-435C-A92F-D1946661D2ED}" type="pres">
      <dgm:prSet presAssocID="{E4F2136E-A1EE-4FED-A904-437CA12DFC9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412DC56-65FF-40E2-93B4-C994F7467588}" type="pres">
      <dgm:prSet presAssocID="{E4F2136E-A1EE-4FED-A904-437CA12DFC99}" presName="parentText" presStyleLbl="node1" presStyleIdx="0" presStyleCnt="3" custScaleX="129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B4EE9-7619-4C74-8A1C-14442EE12CDA}" type="pres">
      <dgm:prSet presAssocID="{E4F2136E-A1EE-4FED-A904-437CA12DFC99}" presName="negativeSpace" presStyleCnt="0"/>
      <dgm:spPr/>
    </dgm:pt>
    <dgm:pt modelId="{C5D2095C-5017-4F00-A38A-AECD63BBD960}" type="pres">
      <dgm:prSet presAssocID="{E4F2136E-A1EE-4FED-A904-437CA12DFC99}" presName="childText" presStyleLbl="conFgAcc1" presStyleIdx="0" presStyleCnt="3">
        <dgm:presLayoutVars>
          <dgm:bulletEnabled val="1"/>
        </dgm:presLayoutVars>
      </dgm:prSet>
      <dgm:spPr/>
    </dgm:pt>
    <dgm:pt modelId="{8B45DB06-C1AD-43F3-B343-9763F4A5EDD8}" type="pres">
      <dgm:prSet presAssocID="{9B28F9CC-9D7B-4ED7-8ADE-5833AAB79FBC}" presName="spaceBetweenRectangles" presStyleCnt="0"/>
      <dgm:spPr/>
    </dgm:pt>
    <dgm:pt modelId="{0CF46F84-C10B-4619-A22B-D422EE31CA64}" type="pres">
      <dgm:prSet presAssocID="{2F81F57C-FD79-427C-B76F-742188DC64B3}" presName="parentLin" presStyleCnt="0"/>
      <dgm:spPr/>
    </dgm:pt>
    <dgm:pt modelId="{D29EB916-848A-473C-9E8F-0F680D4380FF}" type="pres">
      <dgm:prSet presAssocID="{2F81F57C-FD79-427C-B76F-742188DC64B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2B49F80-69E2-47EF-AF68-539248CBB581}" type="pres">
      <dgm:prSet presAssocID="{2F81F57C-FD79-427C-B76F-742188DC64B3}" presName="parentText" presStyleLbl="node1" presStyleIdx="1" presStyleCnt="3" custScaleX="129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9969A-BBD8-42A0-B02B-E06178623017}" type="pres">
      <dgm:prSet presAssocID="{2F81F57C-FD79-427C-B76F-742188DC64B3}" presName="negativeSpace" presStyleCnt="0"/>
      <dgm:spPr/>
    </dgm:pt>
    <dgm:pt modelId="{93FCDE52-B893-4D52-A61E-117DD16A56F3}" type="pres">
      <dgm:prSet presAssocID="{2F81F57C-FD79-427C-B76F-742188DC64B3}" presName="childText" presStyleLbl="conFgAcc1" presStyleIdx="1" presStyleCnt="3">
        <dgm:presLayoutVars>
          <dgm:bulletEnabled val="1"/>
        </dgm:presLayoutVars>
      </dgm:prSet>
      <dgm:spPr/>
    </dgm:pt>
    <dgm:pt modelId="{5AAD1269-DF8F-4CCB-AA04-34B8BA92DC5E}" type="pres">
      <dgm:prSet presAssocID="{E42BE353-25C4-4D62-A501-F6E85D0ADEFA}" presName="spaceBetweenRectangles" presStyleCnt="0"/>
      <dgm:spPr/>
    </dgm:pt>
    <dgm:pt modelId="{133CDBEF-A13C-46C2-97DD-7FED1A0963B7}" type="pres">
      <dgm:prSet presAssocID="{8522FDB6-7557-496C-A7F5-4C225549BDEF}" presName="parentLin" presStyleCnt="0"/>
      <dgm:spPr/>
    </dgm:pt>
    <dgm:pt modelId="{F4E67BAB-3E27-42E7-AF31-880644A6531E}" type="pres">
      <dgm:prSet presAssocID="{8522FDB6-7557-496C-A7F5-4C225549BDE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9C47214-1F18-492B-B56B-753BB2419A71}" type="pres">
      <dgm:prSet presAssocID="{8522FDB6-7557-496C-A7F5-4C225549BDEF}" presName="parentText" presStyleLbl="node1" presStyleIdx="2" presStyleCnt="3" custScaleX="129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91634-6A3B-4E52-94C2-68CF737166A5}" type="pres">
      <dgm:prSet presAssocID="{8522FDB6-7557-496C-A7F5-4C225549BDEF}" presName="negativeSpace" presStyleCnt="0"/>
      <dgm:spPr/>
    </dgm:pt>
    <dgm:pt modelId="{E645CF37-A6E0-49B6-9931-2959FFCD02B7}" type="pres">
      <dgm:prSet presAssocID="{8522FDB6-7557-496C-A7F5-4C225549BD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20B5C0E-FE4D-4771-A9A9-B20F186987D7}" type="presOf" srcId="{2F81F57C-FD79-427C-B76F-742188DC64B3}" destId="{D29EB916-848A-473C-9E8F-0F680D4380FF}" srcOrd="0" destOrd="0" presId="urn:microsoft.com/office/officeart/2005/8/layout/list1"/>
    <dgm:cxn modelId="{E50991DC-BD4B-4687-8ADD-5431FB8F817C}" srcId="{0D01546A-C8DC-4EBB-B129-3798D1845989}" destId="{E4F2136E-A1EE-4FED-A904-437CA12DFC99}" srcOrd="0" destOrd="0" parTransId="{975353E2-E65D-473F-8D03-06783626DF5D}" sibTransId="{9B28F9CC-9D7B-4ED7-8ADE-5833AAB79FBC}"/>
    <dgm:cxn modelId="{5A8A80A9-A35B-415F-AD72-E5A9AEBBCCD1}" type="presOf" srcId="{8522FDB6-7557-496C-A7F5-4C225549BDEF}" destId="{F4E67BAB-3E27-42E7-AF31-880644A6531E}" srcOrd="0" destOrd="0" presId="urn:microsoft.com/office/officeart/2005/8/layout/list1"/>
    <dgm:cxn modelId="{3871B701-889B-4E9D-B484-F3715C9C13F6}" type="presOf" srcId="{2F81F57C-FD79-427C-B76F-742188DC64B3}" destId="{F2B49F80-69E2-47EF-AF68-539248CBB581}" srcOrd="1" destOrd="0" presId="urn:microsoft.com/office/officeart/2005/8/layout/list1"/>
    <dgm:cxn modelId="{FBF4A4A7-3AA2-4C32-8BCA-3C694A346BED}" type="presOf" srcId="{8522FDB6-7557-496C-A7F5-4C225549BDEF}" destId="{29C47214-1F18-492B-B56B-753BB2419A71}" srcOrd="1" destOrd="0" presId="urn:microsoft.com/office/officeart/2005/8/layout/list1"/>
    <dgm:cxn modelId="{56CE195B-2721-410C-BF1F-DC87024CBF75}" type="presOf" srcId="{E4F2136E-A1EE-4FED-A904-437CA12DFC99}" destId="{4412DC56-65FF-40E2-93B4-C994F7467588}" srcOrd="1" destOrd="0" presId="urn:microsoft.com/office/officeart/2005/8/layout/list1"/>
    <dgm:cxn modelId="{93D2E2A2-6684-4CAA-9432-EA4EA7CE7B85}" type="presOf" srcId="{E4F2136E-A1EE-4FED-A904-437CA12DFC99}" destId="{AEC358A2-6836-435C-A92F-D1946661D2ED}" srcOrd="0" destOrd="0" presId="urn:microsoft.com/office/officeart/2005/8/layout/list1"/>
    <dgm:cxn modelId="{7CE298CE-DD45-4F59-9DE0-4674581D61C8}" srcId="{0D01546A-C8DC-4EBB-B129-3798D1845989}" destId="{8522FDB6-7557-496C-A7F5-4C225549BDEF}" srcOrd="2" destOrd="0" parTransId="{00836C91-3052-4287-9DEC-07FA533120FB}" sibTransId="{407C80A1-85AC-4B51-8BA7-59D4A257378E}"/>
    <dgm:cxn modelId="{24C61878-4708-4DFF-9DCC-CD7D902918D6}" type="presOf" srcId="{0D01546A-C8DC-4EBB-B129-3798D1845989}" destId="{944035AB-D656-4778-9ECC-4A798842DA4D}" srcOrd="0" destOrd="0" presId="urn:microsoft.com/office/officeart/2005/8/layout/list1"/>
    <dgm:cxn modelId="{5C19BFE1-DDE5-4481-B053-D1D572D33307}" srcId="{0D01546A-C8DC-4EBB-B129-3798D1845989}" destId="{2F81F57C-FD79-427C-B76F-742188DC64B3}" srcOrd="1" destOrd="0" parTransId="{A23A07C6-0917-4BC3-9D98-0D58A9A137B7}" sibTransId="{E42BE353-25C4-4D62-A501-F6E85D0ADEFA}"/>
    <dgm:cxn modelId="{14F76279-A0BB-44C1-A6A3-DF6F3BF3C1A8}" type="presParOf" srcId="{944035AB-D656-4778-9ECC-4A798842DA4D}" destId="{555602C7-F710-43A3-922A-0A2EB8877015}" srcOrd="0" destOrd="0" presId="urn:microsoft.com/office/officeart/2005/8/layout/list1"/>
    <dgm:cxn modelId="{4CD0CEED-8F0A-4633-8E14-50F8BD79C12D}" type="presParOf" srcId="{555602C7-F710-43A3-922A-0A2EB8877015}" destId="{AEC358A2-6836-435C-A92F-D1946661D2ED}" srcOrd="0" destOrd="0" presId="urn:microsoft.com/office/officeart/2005/8/layout/list1"/>
    <dgm:cxn modelId="{03D3E34E-AE68-4786-82A4-F34B60650C1A}" type="presParOf" srcId="{555602C7-F710-43A3-922A-0A2EB8877015}" destId="{4412DC56-65FF-40E2-93B4-C994F7467588}" srcOrd="1" destOrd="0" presId="urn:microsoft.com/office/officeart/2005/8/layout/list1"/>
    <dgm:cxn modelId="{31E7C6DC-39F4-4D11-B10F-34CA94816387}" type="presParOf" srcId="{944035AB-D656-4778-9ECC-4A798842DA4D}" destId="{AE4B4EE9-7619-4C74-8A1C-14442EE12CDA}" srcOrd="1" destOrd="0" presId="urn:microsoft.com/office/officeart/2005/8/layout/list1"/>
    <dgm:cxn modelId="{9FCD828A-EA82-4FBE-90F9-64A90025FEA0}" type="presParOf" srcId="{944035AB-D656-4778-9ECC-4A798842DA4D}" destId="{C5D2095C-5017-4F00-A38A-AECD63BBD960}" srcOrd="2" destOrd="0" presId="urn:microsoft.com/office/officeart/2005/8/layout/list1"/>
    <dgm:cxn modelId="{4500F224-EA81-47B5-A051-BA057618045C}" type="presParOf" srcId="{944035AB-D656-4778-9ECC-4A798842DA4D}" destId="{8B45DB06-C1AD-43F3-B343-9763F4A5EDD8}" srcOrd="3" destOrd="0" presId="urn:microsoft.com/office/officeart/2005/8/layout/list1"/>
    <dgm:cxn modelId="{2BE99790-8D39-47F6-95E5-23E75264E76F}" type="presParOf" srcId="{944035AB-D656-4778-9ECC-4A798842DA4D}" destId="{0CF46F84-C10B-4619-A22B-D422EE31CA64}" srcOrd="4" destOrd="0" presId="urn:microsoft.com/office/officeart/2005/8/layout/list1"/>
    <dgm:cxn modelId="{2BFD1E4E-7602-4FFA-96D5-833AB6D58A6B}" type="presParOf" srcId="{0CF46F84-C10B-4619-A22B-D422EE31CA64}" destId="{D29EB916-848A-473C-9E8F-0F680D4380FF}" srcOrd="0" destOrd="0" presId="urn:microsoft.com/office/officeart/2005/8/layout/list1"/>
    <dgm:cxn modelId="{8A06460C-6434-4B14-AF35-5428731DEAAD}" type="presParOf" srcId="{0CF46F84-C10B-4619-A22B-D422EE31CA64}" destId="{F2B49F80-69E2-47EF-AF68-539248CBB581}" srcOrd="1" destOrd="0" presId="urn:microsoft.com/office/officeart/2005/8/layout/list1"/>
    <dgm:cxn modelId="{15C45FFA-55CF-434E-9C0F-E91E6A4847F1}" type="presParOf" srcId="{944035AB-D656-4778-9ECC-4A798842DA4D}" destId="{14F9969A-BBD8-42A0-B02B-E06178623017}" srcOrd="5" destOrd="0" presId="urn:microsoft.com/office/officeart/2005/8/layout/list1"/>
    <dgm:cxn modelId="{1EB8CE77-50DB-428D-94FB-172889430602}" type="presParOf" srcId="{944035AB-D656-4778-9ECC-4A798842DA4D}" destId="{93FCDE52-B893-4D52-A61E-117DD16A56F3}" srcOrd="6" destOrd="0" presId="urn:microsoft.com/office/officeart/2005/8/layout/list1"/>
    <dgm:cxn modelId="{0214191B-FFFC-40C3-AAB2-1CF6824975AA}" type="presParOf" srcId="{944035AB-D656-4778-9ECC-4A798842DA4D}" destId="{5AAD1269-DF8F-4CCB-AA04-34B8BA92DC5E}" srcOrd="7" destOrd="0" presId="urn:microsoft.com/office/officeart/2005/8/layout/list1"/>
    <dgm:cxn modelId="{37028F45-2012-42F2-9C88-6341B055438C}" type="presParOf" srcId="{944035AB-D656-4778-9ECC-4A798842DA4D}" destId="{133CDBEF-A13C-46C2-97DD-7FED1A0963B7}" srcOrd="8" destOrd="0" presId="urn:microsoft.com/office/officeart/2005/8/layout/list1"/>
    <dgm:cxn modelId="{8B36BC6B-5530-4C52-8A49-7C17AE39E26D}" type="presParOf" srcId="{133CDBEF-A13C-46C2-97DD-7FED1A0963B7}" destId="{F4E67BAB-3E27-42E7-AF31-880644A6531E}" srcOrd="0" destOrd="0" presId="urn:microsoft.com/office/officeart/2005/8/layout/list1"/>
    <dgm:cxn modelId="{2204FD83-0265-4DFE-99FE-89CA3F3DD884}" type="presParOf" srcId="{133CDBEF-A13C-46C2-97DD-7FED1A0963B7}" destId="{29C47214-1F18-492B-B56B-753BB2419A71}" srcOrd="1" destOrd="0" presId="urn:microsoft.com/office/officeart/2005/8/layout/list1"/>
    <dgm:cxn modelId="{89F6046B-90FE-414B-BA56-93D1B39C0AD8}" type="presParOf" srcId="{944035AB-D656-4778-9ECC-4A798842DA4D}" destId="{05A91634-6A3B-4E52-94C2-68CF737166A5}" srcOrd="9" destOrd="0" presId="urn:microsoft.com/office/officeart/2005/8/layout/list1"/>
    <dgm:cxn modelId="{25885AC2-67A5-458F-AA41-DFF412837882}" type="presParOf" srcId="{944035AB-D656-4778-9ECC-4A798842DA4D}" destId="{E645CF37-A6E0-49B6-9931-2959FFCD02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080058-6592-4923-8792-0DD9EF39878E}" type="doc">
      <dgm:prSet loTypeId="urn:microsoft.com/office/officeart/2005/8/layout/process4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9BB214D1-1E64-4655-AB57-3445C7A9472E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ДИАГНОСТИКИ</a:t>
          </a:r>
        </a:p>
      </dgm:t>
    </dgm:pt>
    <dgm:pt modelId="{A4F75106-CE6D-4AAC-9320-55CCA19FB7A7}" type="parTrans" cxnId="{C953102E-7B86-4B3B-9CC3-11ACF1185E05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1791F5-2587-4785-8C5B-125BD007FE47}" type="sibTrans" cxnId="{C953102E-7B86-4B3B-9CC3-11ACF1185E05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3DB425-2F00-43BF-A2FF-CB9D93199C96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 НАИБОЛЕЕ ЭФФЕКТИВНЫХ МЕТОДОВ </a:t>
          </a:r>
          <a:b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ПРИЕМОВ КОРРЕКЦИОННЫХ РАБОТЫ</a:t>
          </a:r>
        </a:p>
      </dgm:t>
    </dgm:pt>
    <dgm:pt modelId="{65BD8DA5-0D4C-48F1-9AA7-8B7CEF6EB321}" type="parTrans" cxnId="{41774D03-DEDD-490E-8C33-49CF3997D998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C549BE-4C0D-49E2-A3A7-54B2BCD0B0AB}" type="sibTrans" cxnId="{41774D03-DEDD-490E-8C33-49CF3997D998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7F4C99-392B-47CE-8C15-F1E3A2B901B7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 ИНДИВИДУАЛЬНЫХ  ПРОГРАММ</a:t>
          </a:r>
        </a:p>
      </dgm:t>
    </dgm:pt>
    <dgm:pt modelId="{C1DC8C96-5D5A-4D6B-9321-1281D0FFF1B3}" type="parTrans" cxnId="{FAD11DD8-FFED-40F6-90FE-6F0F30772F46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3E1444-0E4A-4EE7-B897-0CD0F326AD2B}" type="sibTrans" cxnId="{FAD11DD8-FFED-40F6-90FE-6F0F30772F46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26241B-67A7-40DB-9E10-A87C027E5F2C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 ОБЯЗАННОСТЕЙ МЕЖДУ СПЕЦИАЛИСТАМИ И РОДИТЕЛЯМИ</a:t>
          </a:r>
        </a:p>
      </dgm:t>
    </dgm:pt>
    <dgm:pt modelId="{497B4A97-6496-404A-924B-D628D9007348}" type="parTrans" cxnId="{F27657D0-32A0-4476-8AB4-3D30913AC452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F8539D-CC72-4F64-88B5-6B6031E31CD1}" type="sibTrans" cxnId="{F27657D0-32A0-4476-8AB4-3D30913AC452}">
      <dgm:prSet/>
      <dgm:spPr/>
      <dgm:t>
        <a:bodyPr/>
        <a:lstStyle/>
        <a:p>
          <a:endParaRPr lang="ru-RU" sz="1600" b="1" dirty="0">
            <a:solidFill>
              <a:srgbClr val="0066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38F7D-7D5A-44C5-BA28-1E8EC2EFB7D8}" type="pres">
      <dgm:prSet presAssocID="{AB080058-6592-4923-8792-0DD9EF3987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2AC26E-8AB7-4609-A752-73C7DED0E336}" type="pres">
      <dgm:prSet presAssocID="{CF26241B-67A7-40DB-9E10-A87C027E5F2C}" presName="boxAndChildren" presStyleCnt="0"/>
      <dgm:spPr/>
    </dgm:pt>
    <dgm:pt modelId="{C047BED7-4F3C-4DBF-8CE6-04A67362C76F}" type="pres">
      <dgm:prSet presAssocID="{CF26241B-67A7-40DB-9E10-A87C027E5F2C}" presName="parentTextBox" presStyleLbl="node1" presStyleIdx="0" presStyleCnt="4"/>
      <dgm:spPr/>
      <dgm:t>
        <a:bodyPr/>
        <a:lstStyle/>
        <a:p>
          <a:endParaRPr lang="ru-RU"/>
        </a:p>
      </dgm:t>
    </dgm:pt>
    <dgm:pt modelId="{628CCFA8-6898-469C-9A70-00EC7C5BE8EE}" type="pres">
      <dgm:prSet presAssocID="{F83E1444-0E4A-4EE7-B897-0CD0F326AD2B}" presName="sp" presStyleCnt="0"/>
      <dgm:spPr/>
    </dgm:pt>
    <dgm:pt modelId="{3DF2D3BB-E7BA-4ADC-A93A-94F9C8084BFC}" type="pres">
      <dgm:prSet presAssocID="{227F4C99-392B-47CE-8C15-F1E3A2B901B7}" presName="arrowAndChildren" presStyleCnt="0"/>
      <dgm:spPr/>
    </dgm:pt>
    <dgm:pt modelId="{3078D786-C2EE-4000-9435-37D95C01CD99}" type="pres">
      <dgm:prSet presAssocID="{227F4C99-392B-47CE-8C15-F1E3A2B901B7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276473BE-854D-4881-A1E4-ECD9FD269373}" type="pres">
      <dgm:prSet presAssocID="{F0C549BE-4C0D-49E2-A3A7-54B2BCD0B0AB}" presName="sp" presStyleCnt="0"/>
      <dgm:spPr/>
    </dgm:pt>
    <dgm:pt modelId="{42B86B4A-0DDA-4921-8FBA-F18333845C69}" type="pres">
      <dgm:prSet presAssocID="{D33DB425-2F00-43BF-A2FF-CB9D93199C96}" presName="arrowAndChildren" presStyleCnt="0"/>
      <dgm:spPr/>
    </dgm:pt>
    <dgm:pt modelId="{06C61B77-667D-4B7B-A88C-AFBAD83B2A4A}" type="pres">
      <dgm:prSet presAssocID="{D33DB425-2F00-43BF-A2FF-CB9D93199C96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D9A4DE96-CC67-4863-90FB-61DD8865D6B8}" type="pres">
      <dgm:prSet presAssocID="{171791F5-2587-4785-8C5B-125BD007FE47}" presName="sp" presStyleCnt="0"/>
      <dgm:spPr/>
    </dgm:pt>
    <dgm:pt modelId="{F6BB73F3-4EC1-4950-9883-621B5EC84505}" type="pres">
      <dgm:prSet presAssocID="{9BB214D1-1E64-4655-AB57-3445C7A9472E}" presName="arrowAndChildren" presStyleCnt="0"/>
      <dgm:spPr/>
    </dgm:pt>
    <dgm:pt modelId="{FFCC531A-AABE-4530-A0EC-0EFC00612F13}" type="pres">
      <dgm:prSet presAssocID="{9BB214D1-1E64-4655-AB57-3445C7A9472E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CC36364E-F7F8-484B-B4EC-A29B8F4BA355}" type="presOf" srcId="{CF26241B-67A7-40DB-9E10-A87C027E5F2C}" destId="{C047BED7-4F3C-4DBF-8CE6-04A67362C76F}" srcOrd="0" destOrd="0" presId="urn:microsoft.com/office/officeart/2005/8/layout/process4"/>
    <dgm:cxn modelId="{41774D03-DEDD-490E-8C33-49CF3997D998}" srcId="{AB080058-6592-4923-8792-0DD9EF39878E}" destId="{D33DB425-2F00-43BF-A2FF-CB9D93199C96}" srcOrd="1" destOrd="0" parTransId="{65BD8DA5-0D4C-48F1-9AA7-8B7CEF6EB321}" sibTransId="{F0C549BE-4C0D-49E2-A3A7-54B2BCD0B0AB}"/>
    <dgm:cxn modelId="{FAD11DD8-FFED-40F6-90FE-6F0F30772F46}" srcId="{AB080058-6592-4923-8792-0DD9EF39878E}" destId="{227F4C99-392B-47CE-8C15-F1E3A2B901B7}" srcOrd="2" destOrd="0" parTransId="{C1DC8C96-5D5A-4D6B-9321-1281D0FFF1B3}" sibTransId="{F83E1444-0E4A-4EE7-B897-0CD0F326AD2B}"/>
    <dgm:cxn modelId="{B6529660-80E8-48AD-B9E3-57FA095FF22D}" type="presOf" srcId="{9BB214D1-1E64-4655-AB57-3445C7A9472E}" destId="{FFCC531A-AABE-4530-A0EC-0EFC00612F13}" srcOrd="0" destOrd="0" presId="urn:microsoft.com/office/officeart/2005/8/layout/process4"/>
    <dgm:cxn modelId="{C953102E-7B86-4B3B-9CC3-11ACF1185E05}" srcId="{AB080058-6592-4923-8792-0DD9EF39878E}" destId="{9BB214D1-1E64-4655-AB57-3445C7A9472E}" srcOrd="0" destOrd="0" parTransId="{A4F75106-CE6D-4AAC-9320-55CCA19FB7A7}" sibTransId="{171791F5-2587-4785-8C5B-125BD007FE47}"/>
    <dgm:cxn modelId="{F27657D0-32A0-4476-8AB4-3D30913AC452}" srcId="{AB080058-6592-4923-8792-0DD9EF39878E}" destId="{CF26241B-67A7-40DB-9E10-A87C027E5F2C}" srcOrd="3" destOrd="0" parTransId="{497B4A97-6496-404A-924B-D628D9007348}" sibTransId="{ABF8539D-CC72-4F64-88B5-6B6031E31CD1}"/>
    <dgm:cxn modelId="{6FD9C067-06D1-426B-AF93-E5EC9E9EC193}" type="presOf" srcId="{D33DB425-2F00-43BF-A2FF-CB9D93199C96}" destId="{06C61B77-667D-4B7B-A88C-AFBAD83B2A4A}" srcOrd="0" destOrd="0" presId="urn:microsoft.com/office/officeart/2005/8/layout/process4"/>
    <dgm:cxn modelId="{AB278F8E-2F03-49F3-8422-EED6EC3F1ECB}" type="presOf" srcId="{AB080058-6592-4923-8792-0DD9EF39878E}" destId="{7B238F7D-7D5A-44C5-BA28-1E8EC2EFB7D8}" srcOrd="0" destOrd="0" presId="urn:microsoft.com/office/officeart/2005/8/layout/process4"/>
    <dgm:cxn modelId="{6052ACC7-A473-4FC9-B54C-84B03D998F43}" type="presOf" srcId="{227F4C99-392B-47CE-8C15-F1E3A2B901B7}" destId="{3078D786-C2EE-4000-9435-37D95C01CD99}" srcOrd="0" destOrd="0" presId="urn:microsoft.com/office/officeart/2005/8/layout/process4"/>
    <dgm:cxn modelId="{8ACF0C06-5334-48A1-9DC0-C60D808405BF}" type="presParOf" srcId="{7B238F7D-7D5A-44C5-BA28-1E8EC2EFB7D8}" destId="{E62AC26E-8AB7-4609-A752-73C7DED0E336}" srcOrd="0" destOrd="0" presId="urn:microsoft.com/office/officeart/2005/8/layout/process4"/>
    <dgm:cxn modelId="{34BFED42-D385-4222-867E-E2088DB6B97F}" type="presParOf" srcId="{E62AC26E-8AB7-4609-A752-73C7DED0E336}" destId="{C047BED7-4F3C-4DBF-8CE6-04A67362C76F}" srcOrd="0" destOrd="0" presId="urn:microsoft.com/office/officeart/2005/8/layout/process4"/>
    <dgm:cxn modelId="{37684D3F-A64C-41F6-8145-F9D0A1D12A85}" type="presParOf" srcId="{7B238F7D-7D5A-44C5-BA28-1E8EC2EFB7D8}" destId="{628CCFA8-6898-469C-9A70-00EC7C5BE8EE}" srcOrd="1" destOrd="0" presId="urn:microsoft.com/office/officeart/2005/8/layout/process4"/>
    <dgm:cxn modelId="{19C947EA-CEEE-423E-8500-D41B9AACEF80}" type="presParOf" srcId="{7B238F7D-7D5A-44C5-BA28-1E8EC2EFB7D8}" destId="{3DF2D3BB-E7BA-4ADC-A93A-94F9C8084BFC}" srcOrd="2" destOrd="0" presId="urn:microsoft.com/office/officeart/2005/8/layout/process4"/>
    <dgm:cxn modelId="{8C6637F4-CCD8-43E4-8BEB-BB89265BEDD6}" type="presParOf" srcId="{3DF2D3BB-E7BA-4ADC-A93A-94F9C8084BFC}" destId="{3078D786-C2EE-4000-9435-37D95C01CD99}" srcOrd="0" destOrd="0" presId="urn:microsoft.com/office/officeart/2005/8/layout/process4"/>
    <dgm:cxn modelId="{846AE170-A8FB-41D3-8B5F-AB5C95D54817}" type="presParOf" srcId="{7B238F7D-7D5A-44C5-BA28-1E8EC2EFB7D8}" destId="{276473BE-854D-4881-A1E4-ECD9FD269373}" srcOrd="3" destOrd="0" presId="urn:microsoft.com/office/officeart/2005/8/layout/process4"/>
    <dgm:cxn modelId="{D1A8D4BB-9005-4637-BABC-3FE5718EFD7B}" type="presParOf" srcId="{7B238F7D-7D5A-44C5-BA28-1E8EC2EFB7D8}" destId="{42B86B4A-0DDA-4921-8FBA-F18333845C69}" srcOrd="4" destOrd="0" presId="urn:microsoft.com/office/officeart/2005/8/layout/process4"/>
    <dgm:cxn modelId="{C4F2428B-6696-4238-87AB-28E1EFCA0D87}" type="presParOf" srcId="{42B86B4A-0DDA-4921-8FBA-F18333845C69}" destId="{06C61B77-667D-4B7B-A88C-AFBAD83B2A4A}" srcOrd="0" destOrd="0" presId="urn:microsoft.com/office/officeart/2005/8/layout/process4"/>
    <dgm:cxn modelId="{2860FD77-0D74-43E1-857B-7581536E8693}" type="presParOf" srcId="{7B238F7D-7D5A-44C5-BA28-1E8EC2EFB7D8}" destId="{D9A4DE96-CC67-4863-90FB-61DD8865D6B8}" srcOrd="5" destOrd="0" presId="urn:microsoft.com/office/officeart/2005/8/layout/process4"/>
    <dgm:cxn modelId="{897B928A-65BA-4A71-B45C-0EA0A77DDB84}" type="presParOf" srcId="{7B238F7D-7D5A-44C5-BA28-1E8EC2EFB7D8}" destId="{F6BB73F3-4EC1-4950-9883-621B5EC84505}" srcOrd="6" destOrd="0" presId="urn:microsoft.com/office/officeart/2005/8/layout/process4"/>
    <dgm:cxn modelId="{60365BA6-749A-4F28-B293-3320B067D82D}" type="presParOf" srcId="{F6BB73F3-4EC1-4950-9883-621B5EC84505}" destId="{FFCC531A-AABE-4530-A0EC-0EFC00612F1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D040E-81FB-48A9-9173-532F16F96B8C}" type="doc">
      <dgm:prSet loTypeId="urn:microsoft.com/office/officeart/2005/8/layout/hierarchy3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E20B6AE0-E866-4ED4-B82A-DC402AD0B9E8}">
      <dgm:prSet phldrT="[Текст]" custT="1"/>
      <dgm:spPr/>
      <dgm:t>
        <a:bodyPr/>
        <a:lstStyle/>
        <a:p>
          <a:r>
            <a:rPr lang="ru-RU" sz="28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Задачи:</a:t>
          </a:r>
        </a:p>
      </dgm:t>
    </dgm:pt>
    <dgm:pt modelId="{3F2EBA37-4BF6-4B64-9175-24439D404C1F}" type="parTrans" cxnId="{26DCF4DA-3D40-4AD1-9E0C-D961FC727E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F63E53-A91A-432E-9AA0-0AF18106C6E6}" type="sibTrans" cxnId="{26DCF4DA-3D40-4AD1-9E0C-D961FC727E4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4FD901-94F0-47B4-829D-6B1B97EA1231}">
      <dgm:prSet phldrT="[Текст]"/>
      <dgm:spPr/>
      <dgm:t>
        <a:bodyPr/>
        <a:lstStyle/>
        <a:p>
          <a:r>
            <a: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анализ проведенной работы</a:t>
          </a:r>
        </a:p>
      </dgm:t>
    </dgm:pt>
    <dgm:pt modelId="{395A7D69-8466-45C7-BA9E-3D0DB653F40D}" type="parTrans" cxnId="{02FD33EC-63C7-4818-9794-D8DCA1B386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02588E-C8DE-40EE-A2A0-F32C3118CA72}" type="sibTrans" cxnId="{02FD33EC-63C7-4818-9794-D8DCA1B386C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621933-549C-45DC-B86D-F4BD745B06B3}">
      <dgm:prSet phldrT="[Текст]"/>
      <dgm:spPr/>
      <dgm:t>
        <a:bodyPr/>
        <a:lstStyle/>
        <a:p>
          <a:r>
            <a: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уточнение уровня реальных достижений ребенка</a:t>
          </a:r>
        </a:p>
      </dgm:t>
    </dgm:pt>
    <dgm:pt modelId="{799E19BC-23C2-43F1-B079-C8D81B12E8BC}" type="parTrans" cxnId="{FB9D59CC-0FD7-4EB8-BC86-DF35EDDAC1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80F486-96C1-4D20-98A7-CDE8FA6164FC}" type="sibTrans" cxnId="{FB9D59CC-0FD7-4EB8-BC86-DF35EDDAC12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94F48B-B199-41CC-B390-304FB8E878CE}">
      <dgm:prSet phldrT="[Текст]"/>
      <dgm:spPr/>
      <dgm:t>
        <a:bodyPr/>
        <a:lstStyle/>
        <a:p>
          <a:r>
            <a: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сопоставление с «нормативными показателями»</a:t>
          </a:r>
        </a:p>
      </dgm:t>
    </dgm:pt>
    <dgm:pt modelId="{C99B877D-B4D7-42F6-ADA7-91C7BBF2AA63}" type="parTrans" cxnId="{1827F1FE-466A-4C13-9C12-8E73B08806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A16140-671A-417B-BA30-CE230B59CD4B}" type="sibTrans" cxnId="{1827F1FE-466A-4C13-9C12-8E73B08806D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7B088F-50B1-402D-A65A-43CA0B93C8FD}">
      <dgm:prSet phldrT="[Текст]"/>
      <dgm:spPr/>
      <dgm:t>
        <a:bodyPr/>
        <a:lstStyle/>
        <a:p>
          <a:r>
            <a: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стратегии коррекционно-развивающей работы</a:t>
          </a:r>
        </a:p>
      </dgm:t>
    </dgm:pt>
    <dgm:pt modelId="{A245DB9F-5BD9-4893-9D35-C7B2B5A9B746}" type="parTrans" cxnId="{CF602DA3-080C-4590-A7DD-D848DB6D6D8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A4504B-78F1-41A1-86EB-58851D5B360B}" type="sibTrans" cxnId="{CF602DA3-080C-4590-A7DD-D848DB6D6D8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782C10-02EC-44A9-BC8F-DA007941F276}" type="pres">
      <dgm:prSet presAssocID="{FBED040E-81FB-48A9-9173-532F16F96B8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CEAF7F8-44E4-4579-90BD-470C06E0B241}" type="pres">
      <dgm:prSet presAssocID="{E20B6AE0-E866-4ED4-B82A-DC402AD0B9E8}" presName="root" presStyleCnt="0"/>
      <dgm:spPr/>
    </dgm:pt>
    <dgm:pt modelId="{45227085-DC6C-46A7-9380-5AE9AD8634A0}" type="pres">
      <dgm:prSet presAssocID="{E20B6AE0-E866-4ED4-B82A-DC402AD0B9E8}" presName="rootComposite" presStyleCnt="0"/>
      <dgm:spPr/>
    </dgm:pt>
    <dgm:pt modelId="{0121C7E2-A2E6-4824-AAB0-27F2DA40688C}" type="pres">
      <dgm:prSet presAssocID="{E20B6AE0-E866-4ED4-B82A-DC402AD0B9E8}" presName="rootText" presStyleLbl="node1" presStyleIdx="0" presStyleCnt="1" custScaleX="132116"/>
      <dgm:spPr/>
      <dgm:t>
        <a:bodyPr/>
        <a:lstStyle/>
        <a:p>
          <a:endParaRPr lang="ru-RU"/>
        </a:p>
      </dgm:t>
    </dgm:pt>
    <dgm:pt modelId="{72BB5D09-AF46-4028-8563-A3E15C19DDE5}" type="pres">
      <dgm:prSet presAssocID="{E20B6AE0-E866-4ED4-B82A-DC402AD0B9E8}" presName="rootConnector" presStyleLbl="node1" presStyleIdx="0" presStyleCnt="1"/>
      <dgm:spPr/>
      <dgm:t>
        <a:bodyPr/>
        <a:lstStyle/>
        <a:p>
          <a:endParaRPr lang="ru-RU"/>
        </a:p>
      </dgm:t>
    </dgm:pt>
    <dgm:pt modelId="{8117FAE4-FE86-4105-84A9-D693F9DB689A}" type="pres">
      <dgm:prSet presAssocID="{E20B6AE0-E866-4ED4-B82A-DC402AD0B9E8}" presName="childShape" presStyleCnt="0"/>
      <dgm:spPr/>
    </dgm:pt>
    <dgm:pt modelId="{F81F465D-C4EA-4C40-96C0-9ED1AF428672}" type="pres">
      <dgm:prSet presAssocID="{395A7D69-8466-45C7-BA9E-3D0DB653F40D}" presName="Name13" presStyleLbl="parChTrans1D2" presStyleIdx="0" presStyleCnt="4"/>
      <dgm:spPr/>
      <dgm:t>
        <a:bodyPr/>
        <a:lstStyle/>
        <a:p>
          <a:endParaRPr lang="ru-RU"/>
        </a:p>
      </dgm:t>
    </dgm:pt>
    <dgm:pt modelId="{4AFBE291-11AC-4B72-97C3-99629D1DF847}" type="pres">
      <dgm:prSet presAssocID="{704FD901-94F0-47B4-829D-6B1B97EA1231}" presName="childText" presStyleLbl="bgAcc1" presStyleIdx="0" presStyleCnt="4" custScaleX="787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24659-D1F0-4243-A44A-BBF7F84925AF}" type="pres">
      <dgm:prSet presAssocID="{799E19BC-23C2-43F1-B079-C8D81B12E8B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41EC66FA-4468-4CDD-9396-4A5002D9DE4D}" type="pres">
      <dgm:prSet presAssocID="{96621933-549C-45DC-B86D-F4BD745B06B3}" presName="childText" presStyleLbl="bgAcc1" presStyleIdx="1" presStyleCnt="4" custScaleX="787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0685C8-8B24-4F27-A95E-E9217AFD2897}" type="pres">
      <dgm:prSet presAssocID="{C99B877D-B4D7-42F6-ADA7-91C7BBF2AA63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5CFFB6E-D29D-4348-9656-5D9208DD193F}" type="pres">
      <dgm:prSet presAssocID="{8A94F48B-B199-41CC-B390-304FB8E878CE}" presName="childText" presStyleLbl="bgAcc1" presStyleIdx="2" presStyleCnt="4" custScaleX="787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D60D59-E573-4B5F-AC23-4C1FEDBC7BE2}" type="pres">
      <dgm:prSet presAssocID="{A245DB9F-5BD9-4893-9D35-C7B2B5A9B746}" presName="Name13" presStyleLbl="parChTrans1D2" presStyleIdx="3" presStyleCnt="4"/>
      <dgm:spPr/>
      <dgm:t>
        <a:bodyPr/>
        <a:lstStyle/>
        <a:p>
          <a:endParaRPr lang="ru-RU"/>
        </a:p>
      </dgm:t>
    </dgm:pt>
    <dgm:pt modelId="{6A23C798-52E9-488B-A06E-5F6D58B6F0E4}" type="pres">
      <dgm:prSet presAssocID="{DF7B088F-50B1-402D-A65A-43CA0B93C8FD}" presName="childText" presStyleLbl="bgAcc1" presStyleIdx="3" presStyleCnt="4" custScaleX="787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FD33EC-63C7-4818-9794-D8DCA1B386C6}" srcId="{E20B6AE0-E866-4ED4-B82A-DC402AD0B9E8}" destId="{704FD901-94F0-47B4-829D-6B1B97EA1231}" srcOrd="0" destOrd="0" parTransId="{395A7D69-8466-45C7-BA9E-3D0DB653F40D}" sibTransId="{2402588E-C8DE-40EE-A2A0-F32C3118CA72}"/>
    <dgm:cxn modelId="{D2B463F3-C78C-4DC4-98E9-52EB32B9B070}" type="presOf" srcId="{C99B877D-B4D7-42F6-ADA7-91C7BBF2AA63}" destId="{EA0685C8-8B24-4F27-A95E-E9217AFD2897}" srcOrd="0" destOrd="0" presId="urn:microsoft.com/office/officeart/2005/8/layout/hierarchy3"/>
    <dgm:cxn modelId="{BA9C9BFE-1602-4267-B8E1-73EE1BA25DD3}" type="presOf" srcId="{96621933-549C-45DC-B86D-F4BD745B06B3}" destId="{41EC66FA-4468-4CDD-9396-4A5002D9DE4D}" srcOrd="0" destOrd="0" presId="urn:microsoft.com/office/officeart/2005/8/layout/hierarchy3"/>
    <dgm:cxn modelId="{26DCF4DA-3D40-4AD1-9E0C-D961FC727E43}" srcId="{FBED040E-81FB-48A9-9173-532F16F96B8C}" destId="{E20B6AE0-E866-4ED4-B82A-DC402AD0B9E8}" srcOrd="0" destOrd="0" parTransId="{3F2EBA37-4BF6-4B64-9175-24439D404C1F}" sibTransId="{4EF63E53-A91A-432E-9AA0-0AF18106C6E6}"/>
    <dgm:cxn modelId="{4044976C-8D94-47FE-B007-2C217B90F185}" type="presOf" srcId="{704FD901-94F0-47B4-829D-6B1B97EA1231}" destId="{4AFBE291-11AC-4B72-97C3-99629D1DF847}" srcOrd="0" destOrd="0" presId="urn:microsoft.com/office/officeart/2005/8/layout/hierarchy3"/>
    <dgm:cxn modelId="{AC09C4DE-855C-47FD-B27E-3EABC6AE7DC6}" type="presOf" srcId="{8A94F48B-B199-41CC-B390-304FB8E878CE}" destId="{E5CFFB6E-D29D-4348-9656-5D9208DD193F}" srcOrd="0" destOrd="0" presId="urn:microsoft.com/office/officeart/2005/8/layout/hierarchy3"/>
    <dgm:cxn modelId="{D76DC60B-3803-4289-9CD1-E6E681FCCD25}" type="presOf" srcId="{E20B6AE0-E866-4ED4-B82A-DC402AD0B9E8}" destId="{72BB5D09-AF46-4028-8563-A3E15C19DDE5}" srcOrd="1" destOrd="0" presId="urn:microsoft.com/office/officeart/2005/8/layout/hierarchy3"/>
    <dgm:cxn modelId="{A278D1E3-062D-46BA-998B-5EED14413C06}" type="presOf" srcId="{DF7B088F-50B1-402D-A65A-43CA0B93C8FD}" destId="{6A23C798-52E9-488B-A06E-5F6D58B6F0E4}" srcOrd="0" destOrd="0" presId="urn:microsoft.com/office/officeart/2005/8/layout/hierarchy3"/>
    <dgm:cxn modelId="{8E8FB557-CAC3-41B6-B6EE-9717B188CD54}" type="presOf" srcId="{799E19BC-23C2-43F1-B079-C8D81B12E8BC}" destId="{DFE24659-D1F0-4243-A44A-BBF7F84925AF}" srcOrd="0" destOrd="0" presId="urn:microsoft.com/office/officeart/2005/8/layout/hierarchy3"/>
    <dgm:cxn modelId="{1827F1FE-466A-4C13-9C12-8E73B08806DF}" srcId="{E20B6AE0-E866-4ED4-B82A-DC402AD0B9E8}" destId="{8A94F48B-B199-41CC-B390-304FB8E878CE}" srcOrd="2" destOrd="0" parTransId="{C99B877D-B4D7-42F6-ADA7-91C7BBF2AA63}" sibTransId="{90A16140-671A-417B-BA30-CE230B59CD4B}"/>
    <dgm:cxn modelId="{C4160B95-3DAD-4D72-8425-B878863BC51E}" type="presOf" srcId="{395A7D69-8466-45C7-BA9E-3D0DB653F40D}" destId="{F81F465D-C4EA-4C40-96C0-9ED1AF428672}" srcOrd="0" destOrd="0" presId="urn:microsoft.com/office/officeart/2005/8/layout/hierarchy3"/>
    <dgm:cxn modelId="{FB9D59CC-0FD7-4EB8-BC86-DF35EDDAC12F}" srcId="{E20B6AE0-E866-4ED4-B82A-DC402AD0B9E8}" destId="{96621933-549C-45DC-B86D-F4BD745B06B3}" srcOrd="1" destOrd="0" parTransId="{799E19BC-23C2-43F1-B079-C8D81B12E8BC}" sibTransId="{CE80F486-96C1-4D20-98A7-CDE8FA6164FC}"/>
    <dgm:cxn modelId="{742FE121-3F2B-4428-A396-03976A48A4FB}" type="presOf" srcId="{FBED040E-81FB-48A9-9173-532F16F96B8C}" destId="{B0782C10-02EC-44A9-BC8F-DA007941F276}" srcOrd="0" destOrd="0" presId="urn:microsoft.com/office/officeart/2005/8/layout/hierarchy3"/>
    <dgm:cxn modelId="{A9B223A2-1307-4CDF-BFBE-AD82C284163F}" type="presOf" srcId="{E20B6AE0-E866-4ED4-B82A-DC402AD0B9E8}" destId="{0121C7E2-A2E6-4824-AAB0-27F2DA40688C}" srcOrd="0" destOrd="0" presId="urn:microsoft.com/office/officeart/2005/8/layout/hierarchy3"/>
    <dgm:cxn modelId="{CF602DA3-080C-4590-A7DD-D848DB6D6D81}" srcId="{E20B6AE0-E866-4ED4-B82A-DC402AD0B9E8}" destId="{DF7B088F-50B1-402D-A65A-43CA0B93C8FD}" srcOrd="3" destOrd="0" parTransId="{A245DB9F-5BD9-4893-9D35-C7B2B5A9B746}" sibTransId="{0BA4504B-78F1-41A1-86EB-58851D5B360B}"/>
    <dgm:cxn modelId="{62ED1566-AC11-49CA-93F2-6D2C130B5CD3}" type="presOf" srcId="{A245DB9F-5BD9-4893-9D35-C7B2B5A9B746}" destId="{E8D60D59-E573-4B5F-AC23-4C1FEDBC7BE2}" srcOrd="0" destOrd="0" presId="urn:microsoft.com/office/officeart/2005/8/layout/hierarchy3"/>
    <dgm:cxn modelId="{28E7FCE1-0735-44D7-8539-F6EC84314CFA}" type="presParOf" srcId="{B0782C10-02EC-44A9-BC8F-DA007941F276}" destId="{ECEAF7F8-44E4-4579-90BD-470C06E0B241}" srcOrd="0" destOrd="0" presId="urn:microsoft.com/office/officeart/2005/8/layout/hierarchy3"/>
    <dgm:cxn modelId="{95C1792D-70F1-439F-9C4D-C067E053119E}" type="presParOf" srcId="{ECEAF7F8-44E4-4579-90BD-470C06E0B241}" destId="{45227085-DC6C-46A7-9380-5AE9AD8634A0}" srcOrd="0" destOrd="0" presId="urn:microsoft.com/office/officeart/2005/8/layout/hierarchy3"/>
    <dgm:cxn modelId="{3595196B-4F1D-478E-8694-64C1037A053F}" type="presParOf" srcId="{45227085-DC6C-46A7-9380-5AE9AD8634A0}" destId="{0121C7E2-A2E6-4824-AAB0-27F2DA40688C}" srcOrd="0" destOrd="0" presId="urn:microsoft.com/office/officeart/2005/8/layout/hierarchy3"/>
    <dgm:cxn modelId="{C000D290-F1DE-430D-B63A-B36F2C7B7FFE}" type="presParOf" srcId="{45227085-DC6C-46A7-9380-5AE9AD8634A0}" destId="{72BB5D09-AF46-4028-8563-A3E15C19DDE5}" srcOrd="1" destOrd="0" presId="urn:microsoft.com/office/officeart/2005/8/layout/hierarchy3"/>
    <dgm:cxn modelId="{D4CD5694-D95D-445E-A170-5C89CC911ACC}" type="presParOf" srcId="{ECEAF7F8-44E4-4579-90BD-470C06E0B241}" destId="{8117FAE4-FE86-4105-84A9-D693F9DB689A}" srcOrd="1" destOrd="0" presId="urn:microsoft.com/office/officeart/2005/8/layout/hierarchy3"/>
    <dgm:cxn modelId="{9DF84591-4B99-4941-9740-B8C4D39E2390}" type="presParOf" srcId="{8117FAE4-FE86-4105-84A9-D693F9DB689A}" destId="{F81F465D-C4EA-4C40-96C0-9ED1AF428672}" srcOrd="0" destOrd="0" presId="urn:microsoft.com/office/officeart/2005/8/layout/hierarchy3"/>
    <dgm:cxn modelId="{F49B0BEC-80BD-4D54-B87D-CE4415EA41C5}" type="presParOf" srcId="{8117FAE4-FE86-4105-84A9-D693F9DB689A}" destId="{4AFBE291-11AC-4B72-97C3-99629D1DF847}" srcOrd="1" destOrd="0" presId="urn:microsoft.com/office/officeart/2005/8/layout/hierarchy3"/>
    <dgm:cxn modelId="{3D033C5A-63CB-451F-ACF0-B5134CFF627E}" type="presParOf" srcId="{8117FAE4-FE86-4105-84A9-D693F9DB689A}" destId="{DFE24659-D1F0-4243-A44A-BBF7F84925AF}" srcOrd="2" destOrd="0" presId="urn:microsoft.com/office/officeart/2005/8/layout/hierarchy3"/>
    <dgm:cxn modelId="{E61A9045-4A3D-4301-AF9D-BC1E0722578F}" type="presParOf" srcId="{8117FAE4-FE86-4105-84A9-D693F9DB689A}" destId="{41EC66FA-4468-4CDD-9396-4A5002D9DE4D}" srcOrd="3" destOrd="0" presId="urn:microsoft.com/office/officeart/2005/8/layout/hierarchy3"/>
    <dgm:cxn modelId="{5436EC2A-F532-4FD5-9C42-D8FEA5A9EB44}" type="presParOf" srcId="{8117FAE4-FE86-4105-84A9-D693F9DB689A}" destId="{EA0685C8-8B24-4F27-A95E-E9217AFD2897}" srcOrd="4" destOrd="0" presId="urn:microsoft.com/office/officeart/2005/8/layout/hierarchy3"/>
    <dgm:cxn modelId="{A41AB303-7916-4526-8A28-5CC597D7C463}" type="presParOf" srcId="{8117FAE4-FE86-4105-84A9-D693F9DB689A}" destId="{E5CFFB6E-D29D-4348-9656-5D9208DD193F}" srcOrd="5" destOrd="0" presId="urn:microsoft.com/office/officeart/2005/8/layout/hierarchy3"/>
    <dgm:cxn modelId="{98316E7C-22FE-46C7-836A-A93BF3F20EE6}" type="presParOf" srcId="{8117FAE4-FE86-4105-84A9-D693F9DB689A}" destId="{E8D60D59-E573-4B5F-AC23-4C1FEDBC7BE2}" srcOrd="6" destOrd="0" presId="urn:microsoft.com/office/officeart/2005/8/layout/hierarchy3"/>
    <dgm:cxn modelId="{AA5F6355-6199-4C5A-BE6C-7CF5D92732A0}" type="presParOf" srcId="{8117FAE4-FE86-4105-84A9-D693F9DB689A}" destId="{6A23C798-52E9-488B-A06E-5F6D58B6F0E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D2095C-5017-4F00-A38A-AECD63BBD960}">
      <dsp:nvSpPr>
        <dsp:cNvPr id="0" name=""/>
        <dsp:cNvSpPr/>
      </dsp:nvSpPr>
      <dsp:spPr>
        <a:xfrm>
          <a:off x="0" y="387437"/>
          <a:ext cx="821537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12DC56-65FF-40E2-93B4-C994F7467588}">
      <dsp:nvSpPr>
        <dsp:cNvPr id="0" name=""/>
        <dsp:cNvSpPr/>
      </dsp:nvSpPr>
      <dsp:spPr>
        <a:xfrm>
          <a:off x="410768" y="62717"/>
          <a:ext cx="7429578" cy="64944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содействие ребенку-инвалиду при входе в ДОУ и выходе из него</a:t>
          </a:r>
        </a:p>
      </dsp:txBody>
      <dsp:txXfrm>
        <a:off x="410768" y="62717"/>
        <a:ext cx="7429578" cy="649440"/>
      </dsp:txXfrm>
    </dsp:sp>
    <dsp:sp modelId="{93FCDE52-B893-4D52-A61E-117DD16A56F3}">
      <dsp:nvSpPr>
        <dsp:cNvPr id="0" name=""/>
        <dsp:cNvSpPr/>
      </dsp:nvSpPr>
      <dsp:spPr>
        <a:xfrm>
          <a:off x="0" y="1385358"/>
          <a:ext cx="821537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B49F80-69E2-47EF-AF68-539248CBB581}">
      <dsp:nvSpPr>
        <dsp:cNvPr id="0" name=""/>
        <dsp:cNvSpPr/>
      </dsp:nvSpPr>
      <dsp:spPr>
        <a:xfrm>
          <a:off x="410768" y="1060638"/>
          <a:ext cx="7429578" cy="64944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архитектурной доступности, специальное реабилитационное оборудование</a:t>
          </a:r>
        </a:p>
      </dsp:txBody>
      <dsp:txXfrm>
        <a:off x="410768" y="1060638"/>
        <a:ext cx="7429578" cy="649440"/>
      </dsp:txXfrm>
    </dsp:sp>
    <dsp:sp modelId="{E645CF37-A6E0-49B6-9931-2959FFCD02B7}">
      <dsp:nvSpPr>
        <dsp:cNvPr id="0" name=""/>
        <dsp:cNvSpPr/>
      </dsp:nvSpPr>
      <dsp:spPr>
        <a:xfrm>
          <a:off x="0" y="2383278"/>
          <a:ext cx="821537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C47214-1F18-492B-B56B-753BB2419A71}">
      <dsp:nvSpPr>
        <dsp:cNvPr id="0" name=""/>
        <dsp:cNvSpPr/>
      </dsp:nvSpPr>
      <dsp:spPr>
        <a:xfrm>
          <a:off x="410768" y="2058557"/>
          <a:ext cx="7429578" cy="64944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365" tIns="0" rIns="21736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адаптация официального сайта ДОУ для лиц с нарушениями зрения (версия для слабовидящих)</a:t>
          </a:r>
        </a:p>
      </dsp:txBody>
      <dsp:txXfrm>
        <a:off x="410768" y="2058557"/>
        <a:ext cx="7429578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47BED7-4F3C-4DBF-8CE6-04A67362C76F}">
      <dsp:nvSpPr>
        <dsp:cNvPr id="0" name=""/>
        <dsp:cNvSpPr/>
      </dsp:nvSpPr>
      <dsp:spPr>
        <a:xfrm>
          <a:off x="0" y="4101624"/>
          <a:ext cx="8429684" cy="897335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РАСПРЕДЕЛЕНИЕ  ОБЯЗАННОСТЕЙ МЕЖДУ СПЕЦИАЛИСТАМИ И РОДИТЕЛЯМИ</a:t>
          </a:r>
        </a:p>
      </dsp:txBody>
      <dsp:txXfrm>
        <a:off x="0" y="4101624"/>
        <a:ext cx="8429684" cy="897335"/>
      </dsp:txXfrm>
    </dsp:sp>
    <dsp:sp modelId="{3078D786-C2EE-4000-9435-37D95C01CD99}">
      <dsp:nvSpPr>
        <dsp:cNvPr id="0" name=""/>
        <dsp:cNvSpPr/>
      </dsp:nvSpPr>
      <dsp:spPr>
        <a:xfrm rot="10800000">
          <a:off x="0" y="2734983"/>
          <a:ext cx="8429684" cy="1380101"/>
        </a:xfrm>
        <a:prstGeom prst="upArrowCallou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 ИНДИВИДУАЛЬНЫХ  ПРОГРАММ</a:t>
          </a:r>
        </a:p>
      </dsp:txBody>
      <dsp:txXfrm rot="10800000">
        <a:off x="0" y="2734983"/>
        <a:ext cx="8429684" cy="1380101"/>
      </dsp:txXfrm>
    </dsp:sp>
    <dsp:sp modelId="{06C61B77-667D-4B7B-A88C-AFBAD83B2A4A}">
      <dsp:nvSpPr>
        <dsp:cNvPr id="0" name=""/>
        <dsp:cNvSpPr/>
      </dsp:nvSpPr>
      <dsp:spPr>
        <a:xfrm rot="10800000">
          <a:off x="0" y="1368341"/>
          <a:ext cx="8429684" cy="1380101"/>
        </a:xfrm>
        <a:prstGeom prst="upArrowCallou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 НАИБОЛЕЕ ЭФФЕКТИВНЫХ МЕТОДОВ </a:t>
          </a:r>
          <a:b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ПРИЕМОВ КОРРЕКЦИОННЫХ РАБОТЫ</a:t>
          </a:r>
        </a:p>
      </dsp:txBody>
      <dsp:txXfrm rot="10800000">
        <a:off x="0" y="1368341"/>
        <a:ext cx="8429684" cy="1380101"/>
      </dsp:txXfrm>
    </dsp:sp>
    <dsp:sp modelId="{FFCC531A-AABE-4530-A0EC-0EFC00612F13}">
      <dsp:nvSpPr>
        <dsp:cNvPr id="0" name=""/>
        <dsp:cNvSpPr/>
      </dsp:nvSpPr>
      <dsp:spPr>
        <a:xfrm rot="10800000">
          <a:off x="0" y="1700"/>
          <a:ext cx="8429684" cy="1380101"/>
        </a:xfrm>
        <a:prstGeom prst="upArrowCallou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ДИАГНОСТИКИ</a:t>
          </a:r>
        </a:p>
      </dsp:txBody>
      <dsp:txXfrm rot="10800000">
        <a:off x="0" y="1700"/>
        <a:ext cx="8429684" cy="138010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354A466-2F90-47EC-9A04-DF6FEBCA4BBF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076657C-69C2-4E2C-93CE-FDE2B882829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737C188-A81B-4FA1-A7C5-1B3BCD346B31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C188-A81B-4FA1-A7C5-1B3BCD346B31}" type="slidenum">
              <a:rPr lang="en-US" altLang="ru-RU" smtClean="0"/>
              <a:pPr/>
              <a:t>1</a:t>
            </a:fld>
            <a:endParaRPr lang="en-US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37C188-A81B-4FA1-A7C5-1B3BCD346B31}" type="slidenum">
              <a:rPr lang="en-US" altLang="ru-RU" smtClean="0"/>
              <a:pPr/>
              <a:t>18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308450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Титульный слайд"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gray">
          <a:xfrm>
            <a:off x="0" y="1428736"/>
            <a:ext cx="9144000" cy="2159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C0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gray">
          <a:xfrm>
            <a:off x="0" y="1"/>
            <a:ext cx="9144000" cy="142873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33525"/>
            <a:ext cx="8229600" cy="5019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noProof="0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2"/>
            </a:gs>
            <a:gs pos="100000">
              <a:schemeClr val="bg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0"/>
          <p:cNvGrpSpPr>
            <a:grpSpLocks/>
          </p:cNvGrpSpPr>
          <p:nvPr/>
        </p:nvGrpSpPr>
        <p:grpSpPr bwMode="auto">
          <a:xfrm rot="10800000">
            <a:off x="-17463" y="0"/>
            <a:ext cx="9161463" cy="1268413"/>
            <a:chOff x="0" y="113"/>
            <a:chExt cx="5771" cy="799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0" y="113"/>
              <a:ext cx="5771" cy="91"/>
            </a:xfrm>
            <a:prstGeom prst="rect">
              <a:avLst/>
            </a:prstGeom>
            <a:gradFill flip="none" rotWithShape="1">
              <a:gsLst>
                <a:gs pos="0">
                  <a:srgbClr val="92D050">
                    <a:alpha val="43000"/>
                  </a:srgbClr>
                </a:gs>
                <a:gs pos="50000">
                  <a:srgbClr val="339933"/>
                </a:gs>
              </a:gsLst>
              <a:lin ang="0" scaled="1"/>
              <a:tileRect/>
            </a:gradFill>
            <a:ln>
              <a:noFill/>
              <a:headEnd/>
              <a:tailEnd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-2" y="793"/>
              <a:ext cx="5760" cy="119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rgbClr val="FF0000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eaLnBrk="1" hangingPunct="1">
                <a:defRPr/>
              </a:pPr>
              <a:endParaRPr lang="ru-RU"/>
            </a:p>
          </p:txBody>
        </p:sp>
      </p:grpSp>
      <p:pic>
        <p:nvPicPr>
          <p:cNvPr id="6" name="Picture 3" descr="E:\рисунки\Символика\st_oskol_3.gif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68" y="269884"/>
            <a:ext cx="576064" cy="768085"/>
          </a:xfrm>
          <a:prstGeom prst="rect">
            <a:avLst/>
          </a:prstGeom>
          <a:effectLst>
            <a:glow rad="139700">
              <a:srgbClr val="FFFFFF"/>
            </a:glow>
          </a:effectLst>
        </p:spPr>
      </p:pic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8120" y="6597352"/>
            <a:ext cx="298376" cy="2160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700"/>
            </a:lvl1pPr>
          </a:lstStyle>
          <a:p>
            <a:fld id="{E0C80FF1-D4CC-40CD-8361-2C27CD075CD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4" r:id="rId2"/>
    <p:sldLayoutId id="2147483881" r:id="rId3"/>
    <p:sldLayoutId id="2147483882" r:id="rId4"/>
    <p:sldLayoutId id="2147483883" r:id="rId5"/>
    <p:sldLayoutId id="2147483884" r:id="rId6"/>
    <p:sldLayoutId id="2147483865" r:id="rId7"/>
    <p:sldLayoutId id="2147483866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68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.png"/><Relationship Id="rId7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4.png"/><Relationship Id="rId4" Type="http://schemas.openxmlformats.org/officeDocument/2006/relationships/image" Target="../media/image55.png"/><Relationship Id="rId9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image" Target="../media/image1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5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 txBox="1">
            <a:spLocks/>
          </p:cNvSpPr>
          <p:nvPr/>
        </p:nvSpPr>
        <p:spPr bwMode="auto">
          <a:xfrm>
            <a:off x="181554" y="2034381"/>
            <a:ext cx="85725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altLang="ru-RU" sz="3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комфортной образовательной среды для разных категорий детей с инвалидностью и ОВЗ</a:t>
            </a:r>
          </a:p>
        </p:txBody>
      </p:sp>
      <p:sp>
        <p:nvSpPr>
          <p:cNvPr id="53251" name="TextBox 8"/>
          <p:cNvSpPr txBox="1">
            <a:spLocks noChangeArrowheads="1"/>
          </p:cNvSpPr>
          <p:nvPr/>
        </p:nvSpPr>
        <p:spPr bwMode="auto">
          <a:xfrm>
            <a:off x="2385291" y="4728385"/>
            <a:ext cx="66611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сопровождения </a:t>
            </a:r>
          </a:p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и детей-инвалидов</a:t>
            </a:r>
          </a:p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</a:rPr>
              <a:t> </a:t>
            </a:r>
          </a:p>
        </p:txBody>
      </p:sp>
      <p:pic>
        <p:nvPicPr>
          <p:cNvPr id="5" name="Picture 3" descr="E:\рисунки\Символика\st_oskol_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852" y="121078"/>
            <a:ext cx="911686" cy="1215583"/>
          </a:xfrm>
          <a:prstGeom prst="rect">
            <a:avLst/>
          </a:prstGeom>
          <a:effectLst>
            <a:glow rad="139700">
              <a:srgbClr val="FFFFFF"/>
            </a:glow>
          </a:effectLst>
        </p:spPr>
      </p:pic>
      <p:sp>
        <p:nvSpPr>
          <p:cNvPr id="53255" name="TextBox 9"/>
          <p:cNvSpPr txBox="1">
            <a:spLocks noChangeArrowheads="1"/>
          </p:cNvSpPr>
          <p:nvPr/>
        </p:nvSpPr>
        <p:spPr bwMode="auto">
          <a:xfrm>
            <a:off x="159852" y="251815"/>
            <a:ext cx="8640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НЕОГРАНИЧЕННЫМИ ВОЗМОЖНОСТЯМИ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-91684" y="5733256"/>
            <a:ext cx="91440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alt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МБДОУ ДС №52 «Ласточка»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alt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Логинова Татьяна Ивановна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55C7A86-1A7F-47EF-B0D2-CD78DA2059C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242" y="63451"/>
            <a:ext cx="1124104" cy="1273210"/>
          </a:xfrm>
          <a:prstGeom prst="rect">
            <a:avLst/>
          </a:prstGeom>
          <a:effectLst>
            <a:glow rad="228600">
              <a:schemeClr val="bg2">
                <a:alpha val="40000"/>
              </a:schemeClr>
            </a:glow>
          </a:effec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1250133" y="1406964"/>
            <a:ext cx="6643734" cy="521497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10</a:t>
            </a:fld>
            <a:endParaRPr lang="en-US" alt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9752" y="1857364"/>
            <a:ext cx="4518264" cy="3901196"/>
          </a:xfrm>
          <a:prstGeom prst="round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 «Ранняя пташка» (служба ранней помощи)</a:t>
            </a: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Консультационный центр </a:t>
            </a:r>
            <a:r>
              <a:rPr lang="ru-RU" sz="1400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-педагогической поддержки развития детей  </a:t>
            </a:r>
            <a:b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2-х мес. до 8 лет), </a:t>
            </a:r>
            <a:b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посещающих дошкольное образовательное учреждение</a:t>
            </a: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«Лекотека»</a:t>
            </a: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кратковременного пребывания</a:t>
            </a: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«Ресурсная группа» для детей с РАС</a:t>
            </a: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indent="-273050" algn="ctr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действующий  семинар для педагогов «Мы вместе»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392" y="1310693"/>
            <a:ext cx="2357454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 этап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21571" y="5797340"/>
            <a:ext cx="6500858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Консультативно-просветительское сопровождение семьи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43702" y="3714752"/>
            <a:ext cx="2357454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3786190"/>
            <a:ext cx="2357454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экспертизы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1370468"/>
            <a:ext cx="2357454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Консультативно-проективный этап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28572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СПЕЦИАЛЬНЫХ ОБРАЗОВАТЕЛЬНЫХ УСЛОВИЙ ДЛЯ ДЕТЕЙ С ОВЗ И ДЕТЕЙ -ИНВАЛИДОВ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FB3280A-1C7C-46AC-9868-3C8B55F38C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33066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11</a:t>
            </a:fld>
            <a:endParaRPr lang="en-US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31291" y="385657"/>
            <a:ext cx="3413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 ЭТАП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357570" y="5486428"/>
            <a:ext cx="2428860" cy="9429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175" indent="-3175" algn="ctr">
              <a:lnSpc>
                <a:spcPct val="100000"/>
              </a:lnSpc>
              <a:tabLst>
                <a:tab pos="87313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Логопедическое обследование детей. </a:t>
            </a:r>
          </a:p>
          <a:p>
            <a:pPr marL="3175" indent="-3175" algn="ctr">
              <a:lnSpc>
                <a:spcPct val="100000"/>
              </a:lnSpc>
              <a:tabLst>
                <a:tab pos="87313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В.М. Акименко</a:t>
            </a:r>
          </a:p>
          <a:p>
            <a:pPr marL="3175" indent="-3175" algn="ctr">
              <a:lnSpc>
                <a:spcPct val="100000"/>
              </a:lnSpc>
              <a:tabLst>
                <a:tab pos="87313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ru-RU" sz="28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32184" y="2921003"/>
            <a:ext cx="2079633" cy="207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071678"/>
            <a:ext cx="2928958" cy="214314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dist="11526" dir="868218" algn="ctr" rotWithShape="0">
              <a:srgbClr val="000000">
                <a:alpha val="30038"/>
              </a:srgbClr>
            </a:outerShdw>
          </a:effec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929322" y="4286256"/>
            <a:ext cx="3244845" cy="7286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психолого-педагогической диагностики познавательного развития детей</a:t>
            </a:r>
          </a:p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</a:pP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Е. </a:t>
            </a:r>
            <a:r>
              <a:rPr lang="ru-RU" sz="1600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Стребелевой</a:t>
            </a: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-32" y="4286256"/>
            <a:ext cx="3071834" cy="1155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</a:pP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оценки навыков речи и социального взаимодействия для детей </a:t>
            </a:r>
            <a:b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аутизмом и другими нарушениями VB-MAPP 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06" y="2073280"/>
            <a:ext cx="2901950" cy="2141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dist="11526" dir="868218" algn="ctr" rotWithShape="0">
              <a:srgbClr val="000000">
                <a:alpha val="30038"/>
              </a:srgbClr>
            </a:outerShdw>
          </a:effec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928795" y="1395384"/>
            <a:ext cx="5018106" cy="42386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Программно-методическое обеспечение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C50563D-399F-47F5-9CCD-E4BEC11EC18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3298" y="70337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12</a:t>
            </a:fld>
            <a:endParaRPr lang="en-US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4315" y="428604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КОНСУЛЬТАТИВНО-ПРОЕКТИВНЫЙ ЭТАП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1021747757"/>
              </p:ext>
            </p:extLst>
          </p:nvPr>
        </p:nvGraphicFramePr>
        <p:xfrm>
          <a:off x="428596" y="1428736"/>
          <a:ext cx="842968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931C50-6D5A-4B61-9F0F-CEECA229C53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188" y="84738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13</a:t>
            </a:fld>
            <a:endParaRPr lang="en-US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00358" y="433095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575F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ЭТАП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1439" y="1290627"/>
            <a:ext cx="8501122" cy="42386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с детьми с ОВЗ и детьми-инвалидами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E1A143FF-5133-42B1-8A1F-85D400861D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91970" y="4066790"/>
            <a:ext cx="2018313" cy="267329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636827D1-3B3E-42F4-9864-720C58AEE8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4426" y="73726"/>
            <a:ext cx="1109568" cy="121320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6083335-AC87-41A3-8E9A-4275E5B1934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439" y="4065549"/>
            <a:ext cx="2018313" cy="27065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C26EFA9-D05A-47AD-B19C-3D1B20A69F1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51520" y="1683166"/>
            <a:ext cx="3036239" cy="22185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2DFC13C-EF86-4C8A-85D8-F9D2E0AA4C3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7971" y="4048907"/>
            <a:ext cx="1906230" cy="270657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858C920-A894-4796-8138-7194A33ECF6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5586" y="1672564"/>
            <a:ext cx="2280577" cy="22185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7733D842-C7C7-457E-A589-3A08B10F866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2272" y="1723669"/>
            <a:ext cx="3026425" cy="216746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A3D3B36F-9B09-4749-8EBB-4CA239E2DA5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68995" y="4032772"/>
            <a:ext cx="2018313" cy="270657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лок-схема: узел 21">
            <a:extLst>
              <a:ext uri="{FF2B5EF4-FFF2-40B4-BE49-F238E27FC236}">
                <a16:creationId xmlns:a16="http://schemas.microsoft.com/office/drawing/2014/main" xmlns="" id="{EE63EB90-0ACE-4E15-8B1C-CC7E7ACF1BE5}"/>
              </a:ext>
            </a:extLst>
          </p:cNvPr>
          <p:cNvSpPr/>
          <p:nvPr/>
        </p:nvSpPr>
        <p:spPr>
          <a:xfrm>
            <a:off x="2634234" y="4363132"/>
            <a:ext cx="1807625" cy="1285579"/>
          </a:xfrm>
          <a:prstGeom prst="flowChartConnector">
            <a:avLst/>
          </a:prstGeom>
          <a:solidFill>
            <a:srgbClr val="990099">
              <a:alpha val="43922"/>
            </a:srgbClr>
          </a:solidFill>
          <a:ln>
            <a:solidFill>
              <a:srgbClr val="99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информация для родителей</a:t>
            </a:r>
          </a:p>
        </p:txBody>
      </p:sp>
      <p:sp>
        <p:nvSpPr>
          <p:cNvPr id="23" name="Блок-схема: узел 22">
            <a:extLst>
              <a:ext uri="{FF2B5EF4-FFF2-40B4-BE49-F238E27FC236}">
                <a16:creationId xmlns:a16="http://schemas.microsoft.com/office/drawing/2014/main" xmlns="" id="{2434DA07-0D00-4BF0-8645-BF51E3D7A105}"/>
              </a:ext>
            </a:extLst>
          </p:cNvPr>
          <p:cNvSpPr/>
          <p:nvPr/>
        </p:nvSpPr>
        <p:spPr>
          <a:xfrm>
            <a:off x="1933271" y="3380140"/>
            <a:ext cx="1730520" cy="1285579"/>
          </a:xfrm>
          <a:prstGeom prst="flowChartConnector">
            <a:avLst/>
          </a:prstGeom>
          <a:solidFill>
            <a:srgbClr val="CC3300">
              <a:alpha val="4392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совместных мероприятий</a:t>
            </a:r>
          </a:p>
        </p:txBody>
      </p:sp>
      <p:sp>
        <p:nvSpPr>
          <p:cNvPr id="20" name="Блок-схема: узел 19">
            <a:extLst>
              <a:ext uri="{FF2B5EF4-FFF2-40B4-BE49-F238E27FC236}">
                <a16:creationId xmlns:a16="http://schemas.microsoft.com/office/drawing/2014/main" xmlns="" id="{E3385A74-89B1-483A-A3D2-953CF1B1839D}"/>
              </a:ext>
            </a:extLst>
          </p:cNvPr>
          <p:cNvSpPr/>
          <p:nvPr/>
        </p:nvSpPr>
        <p:spPr>
          <a:xfrm>
            <a:off x="5293563" y="2334606"/>
            <a:ext cx="1730520" cy="1285579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44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Знакомство. Первичная беседа с руководителем</a:t>
            </a:r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xmlns="" id="{EF6E8882-467C-45CB-99FF-F390D6DFCDCA}"/>
              </a:ext>
            </a:extLst>
          </p:cNvPr>
          <p:cNvSpPr/>
          <p:nvPr/>
        </p:nvSpPr>
        <p:spPr>
          <a:xfrm>
            <a:off x="4171022" y="4357116"/>
            <a:ext cx="1807625" cy="1285579"/>
          </a:xfrm>
          <a:prstGeom prst="flowChartConnector">
            <a:avLst/>
          </a:prstGeom>
          <a:solidFill>
            <a:schemeClr val="accent6">
              <a:alpha val="43922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 развитии ребенка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14</a:t>
            </a:fld>
            <a:endParaRPr lang="en-US" alt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88788" y="411506"/>
            <a:ext cx="8108955" cy="57150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КОНСУЛЬТАТИВНО-ПРОСВЕТИТЕЛЬСКОЕ</a:t>
            </a:r>
          </a:p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СОПРОВОЖДЕНИЕ СЕМЬИ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913577" y="1334545"/>
            <a:ext cx="1960488" cy="1334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718E514-8342-474E-9C15-222B632891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202064" y="3205053"/>
            <a:ext cx="2026528" cy="128558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4F0EF9B-BEF4-4B80-9834-9116D36626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/>
          <a:stretch/>
        </p:blipFill>
        <p:spPr>
          <a:xfrm>
            <a:off x="6477016" y="5000160"/>
            <a:ext cx="2437928" cy="174552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0F13F8B3-4FCE-4F6B-B91A-7EAC326425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505"/>
          <a:stretch/>
        </p:blipFill>
        <p:spPr>
          <a:xfrm>
            <a:off x="223147" y="4913561"/>
            <a:ext cx="2394340" cy="17918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1ABA787C-AC28-4770-8ADD-179BF60E6C1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978831" y="3021129"/>
            <a:ext cx="2093317" cy="133598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84DB2B1E-0BBC-4AF4-BFFB-213E9AAE57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62150" y="5473041"/>
            <a:ext cx="2179188" cy="133419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FAEE987F-01EC-479A-9FB5-FB1B8FA1FD7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30" y="1325441"/>
            <a:ext cx="1998221" cy="150037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0CBBEBD6-6F72-4B76-A45C-8F080CF2808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58102"/>
            <a:ext cx="1109568" cy="1213209"/>
          </a:xfrm>
          <a:prstGeom prst="rect">
            <a:avLst/>
          </a:prstGeom>
        </p:spPr>
      </p:pic>
      <p:sp>
        <p:nvSpPr>
          <p:cNvPr id="4" name="Блок-схема: узел 3">
            <a:extLst>
              <a:ext uri="{FF2B5EF4-FFF2-40B4-BE49-F238E27FC236}">
                <a16:creationId xmlns:a16="http://schemas.microsoft.com/office/drawing/2014/main" xmlns="" id="{E340A04C-1FB9-4D73-A70D-E7844A299345}"/>
              </a:ext>
            </a:extLst>
          </p:cNvPr>
          <p:cNvSpPr/>
          <p:nvPr/>
        </p:nvSpPr>
        <p:spPr>
          <a:xfrm>
            <a:off x="3170838" y="2157359"/>
            <a:ext cx="2675824" cy="2543282"/>
          </a:xfrm>
          <a:prstGeom prst="flowChartConnector">
            <a:avLst/>
          </a:prstGeom>
          <a:solidFill>
            <a:srgbClr val="00FF00">
              <a:alpha val="44000"/>
            </a:srgb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родителями</a:t>
            </a:r>
          </a:p>
        </p:txBody>
      </p:sp>
      <p:sp>
        <p:nvSpPr>
          <p:cNvPr id="14" name="Блок-схема: узел 13">
            <a:extLst>
              <a:ext uri="{FF2B5EF4-FFF2-40B4-BE49-F238E27FC236}">
                <a16:creationId xmlns:a16="http://schemas.microsoft.com/office/drawing/2014/main" xmlns="" id="{B7362ED9-A716-4E72-8AFB-12F3D93C6FE4}"/>
              </a:ext>
            </a:extLst>
          </p:cNvPr>
          <p:cNvSpPr/>
          <p:nvPr/>
        </p:nvSpPr>
        <p:spPr>
          <a:xfrm>
            <a:off x="4572000" y="1251984"/>
            <a:ext cx="1807625" cy="1285579"/>
          </a:xfrm>
          <a:prstGeom prst="flowChartConnector">
            <a:avLst/>
          </a:prstGeom>
          <a:solidFill>
            <a:srgbClr val="FFFF00">
              <a:alpha val="44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рекламной компании</a:t>
            </a:r>
          </a:p>
        </p:txBody>
      </p:sp>
      <p:sp>
        <p:nvSpPr>
          <p:cNvPr id="24" name="Блок-схема: узел 23">
            <a:extLst>
              <a:ext uri="{FF2B5EF4-FFF2-40B4-BE49-F238E27FC236}">
                <a16:creationId xmlns:a16="http://schemas.microsoft.com/office/drawing/2014/main" xmlns="" id="{EFBF1B86-310C-4FD5-A979-AE86A979108A}"/>
              </a:ext>
            </a:extLst>
          </p:cNvPr>
          <p:cNvSpPr/>
          <p:nvPr/>
        </p:nvSpPr>
        <p:spPr>
          <a:xfrm>
            <a:off x="1942477" y="2180189"/>
            <a:ext cx="1807625" cy="1285579"/>
          </a:xfrm>
          <a:prstGeom prst="flowChartConnector">
            <a:avLst/>
          </a:prstGeom>
          <a:solidFill>
            <a:srgbClr val="6600CC">
              <a:alpha val="43922"/>
            </a:srgbClr>
          </a:solidFill>
          <a:ln>
            <a:solidFill>
              <a:srgbClr val="66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учителем-логопедом</a:t>
            </a:r>
          </a:p>
        </p:txBody>
      </p:sp>
      <p:sp>
        <p:nvSpPr>
          <p:cNvPr id="25" name="Блок-схема: узел 24">
            <a:extLst>
              <a:ext uri="{FF2B5EF4-FFF2-40B4-BE49-F238E27FC236}">
                <a16:creationId xmlns:a16="http://schemas.microsoft.com/office/drawing/2014/main" xmlns="" id="{08F537DC-8436-4714-BF61-26012F433F5C}"/>
              </a:ext>
            </a:extLst>
          </p:cNvPr>
          <p:cNvSpPr/>
          <p:nvPr/>
        </p:nvSpPr>
        <p:spPr>
          <a:xfrm>
            <a:off x="2890927" y="1224697"/>
            <a:ext cx="1807625" cy="1285579"/>
          </a:xfrm>
          <a:prstGeom prst="flowChartConnector">
            <a:avLst/>
          </a:prstGeom>
          <a:solidFill>
            <a:srgbClr val="FF0000">
              <a:alpha val="4392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Тренинговые занятия</a:t>
            </a:r>
          </a:p>
        </p:txBody>
      </p:sp>
      <p:sp>
        <p:nvSpPr>
          <p:cNvPr id="26" name="Блок-схема: узел 25">
            <a:extLst>
              <a:ext uri="{FF2B5EF4-FFF2-40B4-BE49-F238E27FC236}">
                <a16:creationId xmlns:a16="http://schemas.microsoft.com/office/drawing/2014/main" xmlns="" id="{51F9B8DE-19B3-4CDD-ADBA-4BB519409822}"/>
              </a:ext>
            </a:extLst>
          </p:cNvPr>
          <p:cNvSpPr/>
          <p:nvPr/>
        </p:nvSpPr>
        <p:spPr>
          <a:xfrm>
            <a:off x="5353789" y="3535575"/>
            <a:ext cx="1807625" cy="1285579"/>
          </a:xfrm>
          <a:prstGeom prst="flowChartConnector">
            <a:avLst/>
          </a:prstGeom>
          <a:solidFill>
            <a:srgbClr val="FF0066">
              <a:alpha val="4392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15</a:t>
            </a:fld>
            <a:endParaRPr lang="en-US" alt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3286" y="65869"/>
            <a:ext cx="7137427" cy="72547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ЭКСПЕРТИЗЫ</a:t>
            </a:r>
            <a:endParaRPr lang="ru-RU" sz="1100" b="1" dirty="0">
              <a:solidFill>
                <a:srgbClr val="575F6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274144164"/>
              </p:ext>
            </p:extLst>
          </p:nvPr>
        </p:nvGraphicFramePr>
        <p:xfrm>
          <a:off x="71406" y="1397000"/>
          <a:ext cx="9001156" cy="3532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49985" y="5306452"/>
            <a:ext cx="8643998" cy="10048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</a:pPr>
            <a:r>
              <a:rPr lang="ru-RU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результатами промежуточной диагностики и обновленными целями коррекционной работы педагоги знакомят  родителей ребенка на индивидуальной основе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0DE206E-86DC-4AA3-A922-7A23BD7DEFD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6282" y="30768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16</a:t>
            </a:fld>
            <a:endParaRPr lang="en-US" alt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3571876"/>
            <a:ext cx="1571636" cy="142876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7" name="Picture 2" descr="F:\ojoj\здоровье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285860"/>
            <a:ext cx="1071570" cy="110132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771044" y="445814"/>
            <a:ext cx="3666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ВЗАИМОДЕЙСТВИЕ</a:t>
            </a:r>
          </a:p>
        </p:txBody>
      </p:sp>
      <p:sp>
        <p:nvSpPr>
          <p:cNvPr id="20" name="Прямоугольник 19"/>
          <p:cNvSpPr/>
          <p:nvPr/>
        </p:nvSpPr>
        <p:spPr>
          <a:xfrm rot="1920000">
            <a:off x="684518" y="2766157"/>
            <a:ext cx="4572000" cy="7500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hangingPunct="1">
              <a:lnSpc>
                <a:spcPct val="150000"/>
              </a:lnSpc>
              <a:spcAft>
                <a:spcPts val="425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ОГБУ «БРЦ ПМСС»</a:t>
            </a:r>
          </a:p>
          <a:p>
            <a:pPr algn="ctr" hangingPunct="1">
              <a:lnSpc>
                <a:spcPct val="150000"/>
              </a:lnSpc>
              <a:spcAft>
                <a:spcPts val="425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РРЦ для детей с РАС</a:t>
            </a:r>
          </a:p>
        </p:txBody>
      </p:sp>
      <p:cxnSp>
        <p:nvCxnSpPr>
          <p:cNvPr id="22" name="Прямая со стрелкой 21"/>
          <p:cNvCxnSpPr>
            <a:cxnSpLocks/>
          </p:cNvCxnSpPr>
          <p:nvPr/>
        </p:nvCxnSpPr>
        <p:spPr>
          <a:xfrm>
            <a:off x="2214546" y="2688047"/>
            <a:ext cx="1428760" cy="910063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785918" y="4286257"/>
            <a:ext cx="1928826" cy="214313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3286116" y="4929198"/>
            <a:ext cx="1000132" cy="1000132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357818" y="2500306"/>
            <a:ext cx="1214446" cy="928696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643570" y="4071942"/>
            <a:ext cx="1500198" cy="7143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357818" y="4714884"/>
            <a:ext cx="1357322" cy="928694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V="1">
            <a:off x="3648068" y="2638420"/>
            <a:ext cx="1071570" cy="652466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 rot="3480000">
            <a:off x="3327987" y="2478130"/>
            <a:ext cx="1618392" cy="764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1">
              <a:lnSpc>
                <a:spcPct val="150000"/>
              </a:lnSpc>
              <a:spcAft>
                <a:spcPts val="463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</a:p>
          <a:p>
            <a:pPr algn="ctr" hangingPunct="1">
              <a:lnSpc>
                <a:spcPct val="150000"/>
              </a:lnSpc>
              <a:spcAft>
                <a:spcPts val="463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здравоохранения</a:t>
            </a:r>
          </a:p>
        </p:txBody>
      </p:sp>
      <p:sp>
        <p:nvSpPr>
          <p:cNvPr id="48" name="Прямоугольник 47"/>
          <p:cNvSpPr/>
          <p:nvPr/>
        </p:nvSpPr>
        <p:spPr>
          <a:xfrm rot="19320000">
            <a:off x="5313976" y="2667822"/>
            <a:ext cx="1291636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1">
              <a:lnSpc>
                <a:spcPct val="130000"/>
              </a:lnSpc>
              <a:tabLst>
                <a:tab pos="449263" algn="l"/>
                <a:tab pos="898525" algn="l"/>
                <a:tab pos="1347788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 </a:t>
            </a:r>
          </a:p>
          <a:p>
            <a:pPr algn="ctr" hangingPunct="1">
              <a:lnSpc>
                <a:spcPct val="130000"/>
              </a:lnSpc>
              <a:tabLst>
                <a:tab pos="449263" algn="l"/>
                <a:tab pos="898525" algn="l"/>
                <a:tab pos="1347788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«Равновесие»</a:t>
            </a:r>
          </a:p>
        </p:txBody>
      </p:sp>
      <p:sp>
        <p:nvSpPr>
          <p:cNvPr id="49" name="Прямоугольник 48"/>
          <p:cNvSpPr/>
          <p:nvPr/>
        </p:nvSpPr>
        <p:spPr>
          <a:xfrm rot="120000">
            <a:off x="5974731" y="3832209"/>
            <a:ext cx="928459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1">
              <a:lnSpc>
                <a:spcPct val="90000"/>
              </a:lnSpc>
              <a:spcAft>
                <a:spcPts val="500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ТПМПК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" name="Прямоугольник 50"/>
          <p:cNvSpPr/>
          <p:nvPr/>
        </p:nvSpPr>
        <p:spPr>
          <a:xfrm rot="2008348">
            <a:off x="5122775" y="4849355"/>
            <a:ext cx="1970283" cy="70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Святое Белогорье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детского рака</a:t>
            </a:r>
          </a:p>
        </p:txBody>
      </p:sp>
      <p:sp>
        <p:nvSpPr>
          <p:cNvPr id="53" name="Прямоугольник 52"/>
          <p:cNvSpPr/>
          <p:nvPr/>
        </p:nvSpPr>
        <p:spPr>
          <a:xfrm rot="18858703">
            <a:off x="2808515" y="5097428"/>
            <a:ext cx="1942198" cy="700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1">
              <a:lnSpc>
                <a:spcPct val="150000"/>
              </a:lnSpc>
              <a:spcAft>
                <a:spcPts val="563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 </a:t>
            </a:r>
            <a:b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«Обнаженны</a:t>
            </a:r>
            <a:r>
              <a:rPr lang="ru-RU" sz="12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сердца» </a:t>
            </a:r>
          </a:p>
        </p:txBody>
      </p:sp>
      <p:sp>
        <p:nvSpPr>
          <p:cNvPr id="55" name="Прямоугольник 54"/>
          <p:cNvSpPr/>
          <p:nvPr/>
        </p:nvSpPr>
        <p:spPr>
          <a:xfrm rot="21240000">
            <a:off x="1825181" y="4124438"/>
            <a:ext cx="1819857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hangingPunct="1">
              <a:lnSpc>
                <a:spcPct val="90000"/>
              </a:lnSpc>
              <a:spcAft>
                <a:spcPts val="425"/>
              </a:spcAft>
              <a:tabLst>
                <a:tab pos="449263" algn="l"/>
                <a:tab pos="898525" algn="l"/>
                <a:tab pos="1347788" algn="l"/>
                <a:tab pos="1797050" algn="l"/>
              </a:tabLst>
            </a:pP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МБУ «ЦППМИСП»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BA41DEE-038A-43A0-B9F4-1EE8A07D8B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4513" y="1337699"/>
            <a:ext cx="1809748" cy="180974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BC56381-56B7-4B70-A5E5-BD9155A99C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43768" y="5096541"/>
            <a:ext cx="1500198" cy="13614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E231AA7-4D37-405A-966B-3DFE515FE3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3504" y="3500438"/>
            <a:ext cx="1518160" cy="13801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60CA0DC-242E-4CA7-B2DA-D5BF86D1228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163" y="3721376"/>
            <a:ext cx="1518036" cy="13839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DD09E99-E7CA-4DD5-9737-30D8A5BB1EB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415" y="2006568"/>
            <a:ext cx="1362002" cy="124926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22958768-0930-4C49-91BE-788F34810AF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6540" y="5703458"/>
            <a:ext cx="2275375" cy="100013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80DF1C20-4212-420B-B96C-8F76ECC5A03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9737" y="68483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F0A75D22-FD44-43A3-95CE-4EB57DA91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17</a:t>
            </a:fld>
            <a:endParaRPr lang="en-US" alt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8D16CED-10B4-4EF9-B5D1-912CCEA67F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26879"/>
            <a:ext cx="1109568" cy="121320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F81FC5A-31BD-4DDB-813B-7F1CB89040CC}"/>
              </a:ext>
            </a:extLst>
          </p:cNvPr>
          <p:cNvSpPr/>
          <p:nvPr/>
        </p:nvSpPr>
        <p:spPr>
          <a:xfrm>
            <a:off x="899592" y="310317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ПРОГУЛОЧНАЯ ПЛОЩАДКА ДЛЯ  ДЕТЕЙ С РАС И ДРУГИМИ МЕНТАЛЬНЫМИ НАРУШЕНИЯМИ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019C634-D388-4E0A-99A6-8FB4D5C57A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340768"/>
            <a:ext cx="4608512" cy="27363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377A1B0-32E0-4177-B204-D5FEE58D02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412776"/>
            <a:ext cx="3854662" cy="50405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9B636F9-367E-4ED8-9437-D54B2962EA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290" y="4177753"/>
            <a:ext cx="1866198" cy="249160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CB2A62A-EEC6-4F96-841F-B76B028C5A6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7296" y="4177752"/>
            <a:ext cx="1845005" cy="246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3726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 txBox="1">
            <a:spLocks/>
          </p:cNvSpPr>
          <p:nvPr/>
        </p:nvSpPr>
        <p:spPr bwMode="auto">
          <a:xfrm>
            <a:off x="181554" y="2034381"/>
            <a:ext cx="85725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altLang="ru-RU" sz="3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комфортной образовательной среды для разных категорий детей с инвалидностью и ОВЗ</a:t>
            </a:r>
          </a:p>
        </p:txBody>
      </p:sp>
      <p:sp>
        <p:nvSpPr>
          <p:cNvPr id="53251" name="TextBox 8"/>
          <p:cNvSpPr txBox="1">
            <a:spLocks noChangeArrowheads="1"/>
          </p:cNvSpPr>
          <p:nvPr/>
        </p:nvSpPr>
        <p:spPr bwMode="auto">
          <a:xfrm>
            <a:off x="2385291" y="4728385"/>
            <a:ext cx="66611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сопровождения </a:t>
            </a:r>
          </a:p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и детей-инвалидов</a:t>
            </a:r>
          </a:p>
          <a:p>
            <a:pPr algn="r" eaLnBrk="1" hangingPunct="1">
              <a:tabLst>
                <a:tab pos="3316288" algn="l"/>
              </a:tabLst>
            </a:pPr>
            <a:r>
              <a:rPr lang="ru-RU" altLang="ru-RU" sz="2000" b="1" dirty="0">
                <a:solidFill>
                  <a:srgbClr val="006600"/>
                </a:solidFill>
              </a:rPr>
              <a:t> </a:t>
            </a:r>
          </a:p>
        </p:txBody>
      </p:sp>
      <p:pic>
        <p:nvPicPr>
          <p:cNvPr id="5" name="Picture 3" descr="E:\рисунки\Символика\st_oskol_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852" y="121078"/>
            <a:ext cx="911686" cy="1215583"/>
          </a:xfrm>
          <a:prstGeom prst="rect">
            <a:avLst/>
          </a:prstGeom>
          <a:effectLst>
            <a:glow rad="139700">
              <a:srgbClr val="FFFFFF"/>
            </a:glow>
          </a:effectLst>
        </p:spPr>
      </p:pic>
      <p:sp>
        <p:nvSpPr>
          <p:cNvPr id="53255" name="TextBox 9"/>
          <p:cNvSpPr txBox="1">
            <a:spLocks noChangeArrowheads="1"/>
          </p:cNvSpPr>
          <p:nvPr/>
        </p:nvSpPr>
        <p:spPr bwMode="auto">
          <a:xfrm>
            <a:off x="159852" y="251815"/>
            <a:ext cx="86409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НЕОГРАНИЧЕННЫМИ ВОЗМОЖНОСТЯМИ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-91684" y="5733256"/>
            <a:ext cx="91440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alt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МБДОУ ДС №52 «Ласточка»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alt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Логинова Татьяна Ивановна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55C7A86-1A7F-47EF-B0D2-CD78DA2059C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5242" y="63451"/>
            <a:ext cx="1124104" cy="1273210"/>
          </a:xfrm>
          <a:prstGeom prst="rect">
            <a:avLst/>
          </a:prstGeom>
          <a:effectLst>
            <a:glow rad="228600">
              <a:schemeClr val="bg2"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9974021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1"/>
          <p:cNvSpPr txBox="1"/>
          <p:nvPr/>
        </p:nvSpPr>
        <p:spPr>
          <a:xfrm>
            <a:off x="1214414" y="285728"/>
            <a:ext cx="750099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</a:t>
            </a:r>
            <a:r>
              <a:rPr lang="ru-RU" sz="2800" b="1" strike="noStrike" cap="small" spc="-1" dirty="0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Cambria Math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</p:txBody>
      </p:sp>
      <p:graphicFrame>
        <p:nvGraphicFramePr>
          <p:cNvPr id="4" name="Содержимое 3"/>
          <p:cNvGraphicFramePr/>
          <p:nvPr>
            <p:extLst>
              <p:ext uri="{D42A27DB-BD31-4B8C-83A1-F6EECF244321}">
                <p14:modId xmlns:p14="http://schemas.microsoft.com/office/powerpoint/2010/main" xmlns="" val="2804296766"/>
              </p:ext>
            </p:extLst>
          </p:nvPr>
        </p:nvGraphicFramePr>
        <p:xfrm>
          <a:off x="-24870" y="2924944"/>
          <a:ext cx="5748998" cy="3446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4229575213"/>
              </p:ext>
            </p:extLst>
          </p:nvPr>
        </p:nvGraphicFramePr>
        <p:xfrm>
          <a:off x="4011962" y="2239967"/>
          <a:ext cx="5149806" cy="2941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275856" y="1285860"/>
            <a:ext cx="58681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lang="en-US" sz="1000" b="1" i="0" u="none" strike="noStrike" kern="1200" spc="-1" baseline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ru-RU" sz="1400" b="1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сетевого взаимодействия осуществляется психолого-педагогическое сопровождение воспитанников дошкольных образовательных организаций </a:t>
            </a:r>
            <a:r>
              <a:rPr lang="ru-RU" sz="1400" b="1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Незнамовской</a:t>
            </a:r>
            <a:r>
              <a:rPr lang="ru-RU" sz="1400" b="1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Озерской</a:t>
            </a:r>
            <a:r>
              <a:rPr lang="ru-RU" sz="1400" b="1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сельских территорий </a:t>
            </a:r>
            <a:r>
              <a:rPr lang="ru-RU" sz="1400" b="1" spc="-1" dirty="0" err="1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Старооскольского</a:t>
            </a:r>
            <a:r>
              <a:rPr lang="ru-RU" sz="1400" b="1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ACFD595-9DCA-4456-BEDD-342034D5B15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7138" y="72189"/>
            <a:ext cx="1111467" cy="121367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3</a:t>
            </a:fld>
            <a:endParaRPr lang="en-US" altLang="ru-RU"/>
          </a:p>
        </p:txBody>
      </p:sp>
      <p:sp>
        <p:nvSpPr>
          <p:cNvPr id="3" name="TextShape 1"/>
          <p:cNvSpPr txBox="1"/>
          <p:nvPr/>
        </p:nvSpPr>
        <p:spPr>
          <a:xfrm>
            <a:off x="785786" y="407174"/>
            <a:ext cx="821537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РЕАЛИЗУЕМЫХ ОБРАЗОВАТЕЛЬНЫХ ПРОГРАММАХ ДОШКОЛЬНОГО ОБРАЗОВАНИЯ И КОЛИЧЕСТВЕ ВОСПИТАННИКОВ ИХ ОСВАИВАЮЩИХ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DABC20E-728E-4358-B392-E4ED5FBA13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88326"/>
            <a:ext cx="1109568" cy="12132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45C7247-60B5-4DAC-92E7-DC690CE008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4916" y="1386686"/>
            <a:ext cx="1948619" cy="2550306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43C435B3-A587-4394-8F7A-23873CD93F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28376" y="1387849"/>
            <a:ext cx="1911858" cy="2549143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5E126CC0-92F4-4C1B-99BE-A277BC1833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361210" y="1364919"/>
            <a:ext cx="1944043" cy="2550306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232AED27-0DFC-4D4C-8952-C9115550F4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989844" y="1386686"/>
            <a:ext cx="1944043" cy="257767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520EE002-B58D-4480-85C8-856399595BA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14495" y="4092899"/>
            <a:ext cx="1936031" cy="259183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243D9F97-C819-4EFA-89AF-D25CCE05255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67583" y="4092899"/>
            <a:ext cx="1991778" cy="2579974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C748A395-C99C-4A63-855F-1418310BCAB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837727" y="4135592"/>
            <a:ext cx="1991778" cy="2549144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4</a:t>
            </a:fld>
            <a:endParaRPr lang="en-US" altLang="ru-RU"/>
          </a:p>
        </p:txBody>
      </p:sp>
      <p:sp>
        <p:nvSpPr>
          <p:cNvPr id="3" name="TextShape 1"/>
          <p:cNvSpPr txBox="1"/>
          <p:nvPr/>
        </p:nvSpPr>
        <p:spPr>
          <a:xfrm>
            <a:off x="395536" y="317893"/>
            <a:ext cx="821537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УНИВЕРСАЛЬНОЙ </a:t>
            </a:r>
          </a:p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БЕЗБАРЬЕРНОЙ СРЕДЫ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3870152355"/>
              </p:ext>
            </p:extLst>
          </p:nvPr>
        </p:nvGraphicFramePr>
        <p:xfrm>
          <a:off x="500034" y="1357298"/>
          <a:ext cx="821537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E90C717-19A1-4B2F-A036-FA7D3F6F834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750" y="56698"/>
            <a:ext cx="1109568" cy="121320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56EE172-9E87-4D0F-8B0E-FB270547C227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9084" y="4434664"/>
            <a:ext cx="1707654" cy="22768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3103B93-7372-4A2A-973A-C9B083C16646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836667" y="4445085"/>
            <a:ext cx="1707654" cy="22768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CDFDBC2-E1B1-459E-AABC-1ADD330E8E3B}"/>
              </a:ext>
            </a:extLst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3574250" y="4485985"/>
            <a:ext cx="2483768" cy="21626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D0FCCFF0-4D0F-4711-82BA-CF20E188E42D}"/>
              </a:ext>
            </a:extLst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87947" y="4503993"/>
            <a:ext cx="1635646" cy="217295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582853F-D307-4FD9-A76F-5145E8272C5C}"/>
              </a:ext>
            </a:extLst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801357" y="4521014"/>
            <a:ext cx="1235139" cy="21276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5</a:t>
            </a:fld>
            <a:endParaRPr lang="en-US" altLang="ru-RU"/>
          </a:p>
        </p:txBody>
      </p:sp>
      <p:sp>
        <p:nvSpPr>
          <p:cNvPr id="3" name="TextShape 1"/>
          <p:cNvSpPr txBox="1"/>
          <p:nvPr/>
        </p:nvSpPr>
        <p:spPr>
          <a:xfrm>
            <a:off x="642910" y="285728"/>
            <a:ext cx="850109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 ДЛЯ ОРГАНИЗАЦИИ ОБРАЗОВАТЕЛЬНОГО ПРОЦЕССА ДЛЯ ВОСПИТАННИКОВ С ОВЗ И ДЕТЕЙ-ИНВАЛИДОВ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85720" y="5000636"/>
            <a:ext cx="8572560" cy="17859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588" indent="-1588" algn="just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детей-инвалидов и детей с ОВЗ оборудованы кабинеты учителей-логопедов, педагога-психолога, физкультурный зал,  музыкальный зал. Все помещения, предназначенные для организации образовательного процесса с детьми-инвалидами и лицами с ОВЗ, оснащены различными дидактическими пособиями, которые могут быть использованы в ходе коррекционно-развивающей деятельности специалистов.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C8F9118D-19AC-47DE-BBA2-DA6B92D5D5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9613" y="1297246"/>
            <a:ext cx="3422184" cy="186137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2C9F7984-DD56-45D6-A1D0-BD82BC03B2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0598" y="3247511"/>
            <a:ext cx="3422184" cy="178592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82508587-A8D8-4240-88AE-BFBB8178CE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84037"/>
            <a:ext cx="1109568" cy="12132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5FDE7A2-484C-42C5-9B82-5A1188A3A4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15063"/>
            <a:ext cx="2757690" cy="36855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E3458A6-13F7-4C51-803F-C3257242EE9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1325176"/>
            <a:ext cx="2520280" cy="36754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6</a:t>
            </a:fld>
            <a:endParaRPr lang="en-US" altLang="ru-RU"/>
          </a:p>
        </p:txBody>
      </p:sp>
      <p:sp>
        <p:nvSpPr>
          <p:cNvPr id="3" name="TextShape 1"/>
          <p:cNvSpPr txBox="1"/>
          <p:nvPr/>
        </p:nvSpPr>
        <p:spPr>
          <a:xfrm>
            <a:off x="642910" y="214290"/>
            <a:ext cx="850109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22921" y="1279071"/>
            <a:ext cx="2468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Сенсорная комната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1406" y="3797076"/>
            <a:ext cx="4392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индивидуального обучения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7158" y="4197186"/>
            <a:ext cx="1820123" cy="2480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0" name="Picture 2" descr="Z:\22. Бондаренко Р.П\презентация\материалы\кабинет индивидуального обучения\IMG_20190910_123152_HD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3033" y="4207383"/>
            <a:ext cx="1821687" cy="2517962"/>
          </a:xfrm>
          <a:prstGeom prst="rect">
            <a:avLst/>
          </a:prstGeom>
          <a:noFill/>
        </p:spPr>
      </p:pic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5072066" y="3814084"/>
            <a:ext cx="3786182" cy="358775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</a:pPr>
            <a:r>
              <a:rPr 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кабинет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D7A0377-06C0-42BD-8C32-F8179A0D17A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679181"/>
            <a:ext cx="2457206" cy="20479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1E9FB55-3F5B-4F66-A455-3D6D94A473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1225" y="4172859"/>
            <a:ext cx="3347864" cy="254228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607B6D9-C368-4E6B-82B7-D07D33BFADF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577" y="1666228"/>
            <a:ext cx="2257283" cy="20479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CB5111F-0FFF-4770-806B-3FFC50DDA6E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6082" y="1666228"/>
            <a:ext cx="3347864" cy="20479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23672BB-5CE6-41A0-95E0-B1A54A323A4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099" y="48350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7</a:t>
            </a:fld>
            <a:endParaRPr lang="en-US" altLang="ru-RU"/>
          </a:p>
        </p:txBody>
      </p:sp>
      <p:sp>
        <p:nvSpPr>
          <p:cNvPr id="3" name="TextShape 1"/>
          <p:cNvSpPr txBox="1"/>
          <p:nvPr/>
        </p:nvSpPr>
        <p:spPr>
          <a:xfrm>
            <a:off x="642910" y="450718"/>
            <a:ext cx="8501090" cy="642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И МАТЕРИАЛЬНО-ТЕХНИЧЕСКОЕ ОСНАЩЕНИЕ ПРОЦЕССА ОБУЧЕНИЯ И СОПРОВОЖДЕНИЯ ДЕТЕЙ С ОВЗ И ИНВАЛИДНОСТЬЮ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3838" y="1778046"/>
            <a:ext cx="3620376" cy="2365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7158" y="1752878"/>
            <a:ext cx="3649435" cy="2390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57158" y="4357694"/>
            <a:ext cx="3639814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028" y="4357694"/>
            <a:ext cx="3620376" cy="23574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233525" y="1285860"/>
            <a:ext cx="2570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комнаты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DAD3BB1-5693-44A9-969B-6DAFC280585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72651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8</a:t>
            </a:fld>
            <a:endParaRPr lang="en-US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5753" y="175510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ОБУЧЕНИЯ ВОСПИТАННИКОВ 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 ВОЗМОЖНОСТЯМИ ЗДОРОВЬЯ,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ДЕТЕЙ-ИНВАЛИДОВ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7158" y="4831723"/>
            <a:ext cx="8429684" cy="17145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588" indent="-1588" algn="just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функционирует </a:t>
            </a:r>
            <a:r>
              <a:rPr lang="ru-RU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целью которого является психолого-педагогическое сопровождение ребёнка с ограниченными возможностями здоровья в учебно-воспитательном процессе: усвоение соответствующих общеобразовательных программ, коррекция отклонений в развитии, социальная адаптация, психологическое развитие воспитанников в специально созданных в образовательном учреждении психолого-педагогических условиях.</a:t>
            </a:r>
          </a:p>
          <a:p>
            <a:pPr marL="1588" indent="-1588" algn="just">
              <a:lnSpc>
                <a:spcPct val="100000"/>
              </a:lnSpc>
              <a:buClrTx/>
              <a:buSz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</a:pPr>
            <a:endParaRPr 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38FA5E3-6A3A-42E4-BA07-5A5435889D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289945"/>
            <a:ext cx="6192688" cy="35605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C109B68-E2E2-4DE2-8F39-0BC558DDBE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76736"/>
            <a:ext cx="1109568" cy="12132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0C80FF1-D4CC-40CD-8361-2C27CD075CD2}" type="slidenum">
              <a:rPr lang="en-US" altLang="ru-RU" smtClean="0"/>
              <a:pPr/>
              <a:t>9</a:t>
            </a:fld>
            <a:endParaRPr lang="en-US" altLang="ru-RU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57200" y="417514"/>
            <a:ext cx="8543956" cy="72547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ПИТАНИЯ  ВОСПИТАННИКОВ  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 ВОЗМОЖНОСТЯМИ ЗДОРОВЬЯ 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ДЕТЕЙ-ИНВАЛИДОВ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61130" y="4533960"/>
            <a:ext cx="8675366" cy="1785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just">
              <a:lnSpc>
                <a:spcPct val="100000"/>
              </a:lnSpc>
              <a:buClr>
                <a:srgbClr val="FE8637"/>
              </a:buClr>
              <a:buSzPct val="7000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</a:pP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A121461-55CB-4E13-9B06-7DB3B2A554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1104" y="1354835"/>
            <a:ext cx="3895370" cy="269155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621B706-0395-44A1-AA7D-2902A5012C6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7584" y="44624"/>
            <a:ext cx="1109568" cy="12132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D61312E-9532-4561-A5EE-2B607B88D9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42400" y="3979531"/>
            <a:ext cx="3815329" cy="27258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0A5D77F-5151-4F64-8B1C-F8111166BA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36198" y="1325244"/>
            <a:ext cx="2427734" cy="25238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847DD0E-21E8-4163-9092-FB932C3E830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8704" y="4143388"/>
            <a:ext cx="2280170" cy="256197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97TGp_Child_light_ani">
  <a:themeElements>
    <a:clrScheme name="Default Design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597TGp_Child_light_ani</Template>
  <TotalTime>16736</TotalTime>
  <Words>437</Words>
  <Application>Microsoft Office PowerPoint</Application>
  <PresentationFormat>Экран (4:3)</PresentationFormat>
  <Paragraphs>119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597TGp_Child_light_ani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ИМСОП</dc:creator>
  <cp:lastModifiedBy>Виктор В. Зеленский</cp:lastModifiedBy>
  <cp:revision>1296</cp:revision>
  <dcterms:created xsi:type="dcterms:W3CDTF">2014-04-02T04:49:09Z</dcterms:created>
  <dcterms:modified xsi:type="dcterms:W3CDTF">2025-09-04T09:09:11Z</dcterms:modified>
</cp:coreProperties>
</file>